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5"/>
  </p:sldMasterIdLst>
  <p:notesMasterIdLst>
    <p:notesMasterId r:id="rId32"/>
  </p:notesMasterIdLst>
  <p:handoutMasterIdLst>
    <p:handoutMasterId r:id="rId33"/>
  </p:handoutMasterIdLst>
  <p:sldIdLst>
    <p:sldId id="1207" r:id="rId6"/>
    <p:sldId id="1269" r:id="rId7"/>
    <p:sldId id="1208" r:id="rId8"/>
    <p:sldId id="1210" r:id="rId9"/>
    <p:sldId id="1211" r:id="rId10"/>
    <p:sldId id="1212" r:id="rId11"/>
    <p:sldId id="1223" r:id="rId12"/>
    <p:sldId id="1225" r:id="rId13"/>
    <p:sldId id="1226" r:id="rId14"/>
    <p:sldId id="1222" r:id="rId15"/>
    <p:sldId id="1216" r:id="rId16"/>
    <p:sldId id="1224" r:id="rId17"/>
    <p:sldId id="1217" r:id="rId18"/>
    <p:sldId id="1231" r:id="rId19"/>
    <p:sldId id="1233" r:id="rId20"/>
    <p:sldId id="1236" r:id="rId21"/>
    <p:sldId id="1254" r:id="rId22"/>
    <p:sldId id="1259" r:id="rId23"/>
    <p:sldId id="1260" r:id="rId24"/>
    <p:sldId id="1272" r:id="rId25"/>
    <p:sldId id="1267" r:id="rId26"/>
    <p:sldId id="1268" r:id="rId27"/>
    <p:sldId id="1266" r:id="rId28"/>
    <p:sldId id="1271" r:id="rId29"/>
    <p:sldId id="1270" r:id="rId30"/>
    <p:sldId id="1188" r:id="rId31"/>
  </p:sldIdLst>
  <p:sldSz cx="10383838" cy="7254875"/>
  <p:notesSz cx="6797675" cy="9926638"/>
  <p:defaultTextStyle>
    <a:defPPr>
      <a:defRPr lang="en-US"/>
    </a:defPPr>
    <a:lvl1pPr marL="0" algn="l" defTabSz="979794" rtl="0" eaLnBrk="1" latinLnBrk="0" hangingPunct="1">
      <a:defRPr sz="1900" kern="1200">
        <a:solidFill>
          <a:schemeClr val="tx1"/>
        </a:solidFill>
        <a:latin typeface="+mn-lt"/>
        <a:ea typeface="+mn-ea"/>
        <a:cs typeface="+mn-cs"/>
      </a:defRPr>
    </a:lvl1pPr>
    <a:lvl2pPr marL="489897" algn="l" defTabSz="979794" rtl="0" eaLnBrk="1" latinLnBrk="0" hangingPunct="1">
      <a:defRPr sz="1900" kern="1200">
        <a:solidFill>
          <a:schemeClr val="tx1"/>
        </a:solidFill>
        <a:latin typeface="+mn-lt"/>
        <a:ea typeface="+mn-ea"/>
        <a:cs typeface="+mn-cs"/>
      </a:defRPr>
    </a:lvl2pPr>
    <a:lvl3pPr marL="979794" algn="l" defTabSz="979794" rtl="0" eaLnBrk="1" latinLnBrk="0" hangingPunct="1">
      <a:defRPr sz="1900" kern="1200">
        <a:solidFill>
          <a:schemeClr val="tx1"/>
        </a:solidFill>
        <a:latin typeface="+mn-lt"/>
        <a:ea typeface="+mn-ea"/>
        <a:cs typeface="+mn-cs"/>
      </a:defRPr>
    </a:lvl3pPr>
    <a:lvl4pPr marL="1469691" algn="l" defTabSz="979794" rtl="0" eaLnBrk="1" latinLnBrk="0" hangingPunct="1">
      <a:defRPr sz="1900" kern="1200">
        <a:solidFill>
          <a:schemeClr val="tx1"/>
        </a:solidFill>
        <a:latin typeface="+mn-lt"/>
        <a:ea typeface="+mn-ea"/>
        <a:cs typeface="+mn-cs"/>
      </a:defRPr>
    </a:lvl4pPr>
    <a:lvl5pPr marL="1959588" algn="l" defTabSz="979794" rtl="0" eaLnBrk="1" latinLnBrk="0" hangingPunct="1">
      <a:defRPr sz="1900" kern="1200">
        <a:solidFill>
          <a:schemeClr val="tx1"/>
        </a:solidFill>
        <a:latin typeface="+mn-lt"/>
        <a:ea typeface="+mn-ea"/>
        <a:cs typeface="+mn-cs"/>
      </a:defRPr>
    </a:lvl5pPr>
    <a:lvl6pPr marL="2449485" algn="l" defTabSz="979794" rtl="0" eaLnBrk="1" latinLnBrk="0" hangingPunct="1">
      <a:defRPr sz="1900" kern="1200">
        <a:solidFill>
          <a:schemeClr val="tx1"/>
        </a:solidFill>
        <a:latin typeface="+mn-lt"/>
        <a:ea typeface="+mn-ea"/>
        <a:cs typeface="+mn-cs"/>
      </a:defRPr>
    </a:lvl6pPr>
    <a:lvl7pPr marL="2939382" algn="l" defTabSz="979794" rtl="0" eaLnBrk="1" latinLnBrk="0" hangingPunct="1">
      <a:defRPr sz="1900" kern="1200">
        <a:solidFill>
          <a:schemeClr val="tx1"/>
        </a:solidFill>
        <a:latin typeface="+mn-lt"/>
        <a:ea typeface="+mn-ea"/>
        <a:cs typeface="+mn-cs"/>
      </a:defRPr>
    </a:lvl7pPr>
    <a:lvl8pPr marL="3429280" algn="l" defTabSz="979794" rtl="0" eaLnBrk="1" latinLnBrk="0" hangingPunct="1">
      <a:defRPr sz="1900" kern="1200">
        <a:solidFill>
          <a:schemeClr val="tx1"/>
        </a:solidFill>
        <a:latin typeface="+mn-lt"/>
        <a:ea typeface="+mn-ea"/>
        <a:cs typeface="+mn-cs"/>
      </a:defRPr>
    </a:lvl8pPr>
    <a:lvl9pPr marL="3919176" algn="l" defTabSz="97979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5">
          <p15:clr>
            <a:srgbClr val="A4A3A4"/>
          </p15:clr>
        </p15:guide>
        <p15:guide id="2" pos="327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 Roux, Linda (BE)" initials="LRL" lastIdx="55" clrIdx="0"/>
  <p:cmAuthor id="7" name="Firoza Butler" initials="FBB" lastIdx="18" clrIdx="7"/>
  <p:cmAuthor id="1" name="EliznaV" initials="EVS" lastIdx="1" clrIdx="1"/>
  <p:cmAuthor id="8" name="Linde-Ferreira, Joreta (SM)" initials="LJ(" lastIdx="3" clrIdx="8"/>
  <p:cmAuthor id="2" name="Van Dyk, Anton" initials="VDA" lastIdx="1" clrIdx="2"/>
  <p:cmAuthor id="9" name="Dunn,Merlyn" initials="M" lastIdx="12" clrIdx="9"/>
  <p:cmAuthor id="3" name="Teffo, Nathaniel" initials="TN" lastIdx="3" clrIdx="3"/>
  <p:cmAuthor id="4" name="Nell,Theo (SM)" initials="N(" lastIdx="9" clrIdx="4"/>
  <p:cmAuthor id="5" name="Muller,Alice (CE)" initials="M(" lastIdx="21" clrIdx="5"/>
  <p:cmAuthor id="6" name="Zungu,Eugene (NL)" initials="Z(" lastIdx="1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AAEFA7"/>
    <a:srgbClr val="F9A1A1"/>
    <a:srgbClr val="FFE697"/>
    <a:srgbClr val="8CE987"/>
    <a:srgbClr val="00B050"/>
    <a:srgbClr val="C6D9F1"/>
    <a:srgbClr val="FFC000"/>
    <a:srgbClr val="97857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6" autoAdjust="0"/>
    <p:restoredTop sz="77764" autoAdjust="0"/>
  </p:normalViewPr>
  <p:slideViewPr>
    <p:cSldViewPr>
      <p:cViewPr varScale="1">
        <p:scale>
          <a:sx n="63" d="100"/>
          <a:sy n="63" d="100"/>
        </p:scale>
        <p:origin x="2107" y="38"/>
      </p:cViewPr>
      <p:guideLst>
        <p:guide orient="horz" pos="2285"/>
        <p:guide pos="327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748"/>
    </p:cViewPr>
  </p:sorterViewPr>
  <p:notesViewPr>
    <p:cSldViewPr>
      <p:cViewPr>
        <p:scale>
          <a:sx n="100" d="100"/>
          <a:sy n="100" d="100"/>
        </p:scale>
        <p:origin x="-2405" y="416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45659" cy="496334"/>
          </a:xfrm>
          <a:prstGeom prst="rect">
            <a:avLst/>
          </a:prstGeom>
        </p:spPr>
        <p:txBody>
          <a:bodyPr vert="horz" lIns="95530" tIns="47764" rIns="95530" bIns="47764" rtlCol="0"/>
          <a:lstStyle>
            <a:lvl1pPr algn="l">
              <a:defRPr sz="1300"/>
            </a:lvl1pPr>
          </a:lstStyle>
          <a:p>
            <a:endParaRPr lang="en-ZA" dirty="0"/>
          </a:p>
        </p:txBody>
      </p:sp>
      <p:sp>
        <p:nvSpPr>
          <p:cNvPr id="3" name="Date Placeholder 2"/>
          <p:cNvSpPr>
            <a:spLocks noGrp="1"/>
          </p:cNvSpPr>
          <p:nvPr>
            <p:ph type="dt" sz="quarter" idx="1"/>
          </p:nvPr>
        </p:nvSpPr>
        <p:spPr>
          <a:xfrm>
            <a:off x="3850447" y="2"/>
            <a:ext cx="2945659" cy="496334"/>
          </a:xfrm>
          <a:prstGeom prst="rect">
            <a:avLst/>
          </a:prstGeom>
        </p:spPr>
        <p:txBody>
          <a:bodyPr vert="horz" lIns="95530" tIns="47764" rIns="95530" bIns="47764" rtlCol="0"/>
          <a:lstStyle>
            <a:lvl1pPr algn="r">
              <a:defRPr sz="1300"/>
            </a:lvl1pPr>
          </a:lstStyle>
          <a:p>
            <a:fld id="{78780B5D-9DFC-4F19-A510-62D6F3D931FE}" type="datetimeFigureOut">
              <a:rPr lang="en-ZA" smtClean="0"/>
              <a:t>2020/03/23</a:t>
            </a:fld>
            <a:endParaRPr lang="en-ZA" dirty="0"/>
          </a:p>
        </p:txBody>
      </p:sp>
      <p:sp>
        <p:nvSpPr>
          <p:cNvPr id="4" name="Footer Placeholder 3"/>
          <p:cNvSpPr>
            <a:spLocks noGrp="1"/>
          </p:cNvSpPr>
          <p:nvPr>
            <p:ph type="ftr" sz="quarter" idx="2"/>
          </p:nvPr>
        </p:nvSpPr>
        <p:spPr>
          <a:xfrm>
            <a:off x="5" y="9428586"/>
            <a:ext cx="2945659" cy="496334"/>
          </a:xfrm>
          <a:prstGeom prst="rect">
            <a:avLst/>
          </a:prstGeom>
        </p:spPr>
        <p:txBody>
          <a:bodyPr vert="horz" lIns="95530" tIns="47764" rIns="95530" bIns="47764" rtlCol="0" anchor="b"/>
          <a:lstStyle>
            <a:lvl1pPr algn="l">
              <a:defRPr sz="1300"/>
            </a:lvl1pPr>
          </a:lstStyle>
          <a:p>
            <a:endParaRPr lang="en-ZA" dirty="0"/>
          </a:p>
        </p:txBody>
      </p:sp>
      <p:sp>
        <p:nvSpPr>
          <p:cNvPr id="5" name="Slide Number Placeholder 4"/>
          <p:cNvSpPr>
            <a:spLocks noGrp="1"/>
          </p:cNvSpPr>
          <p:nvPr>
            <p:ph type="sldNum" sz="quarter" idx="3"/>
          </p:nvPr>
        </p:nvSpPr>
        <p:spPr>
          <a:xfrm>
            <a:off x="3850447" y="9428586"/>
            <a:ext cx="2945659" cy="496334"/>
          </a:xfrm>
          <a:prstGeom prst="rect">
            <a:avLst/>
          </a:prstGeom>
        </p:spPr>
        <p:txBody>
          <a:bodyPr vert="horz" lIns="95530" tIns="47764" rIns="95530" bIns="47764" rtlCol="0" anchor="b"/>
          <a:lstStyle>
            <a:lvl1pPr algn="r">
              <a:defRPr sz="1300"/>
            </a:lvl1pPr>
          </a:lstStyle>
          <a:p>
            <a:fld id="{E5AC91BD-633F-4E3B-AA4B-97C0208AAE19}" type="slidenum">
              <a:rPr lang="en-ZA" smtClean="0"/>
              <a:t>‹#›</a:t>
            </a:fld>
            <a:endParaRPr lang="en-ZA" dirty="0"/>
          </a:p>
        </p:txBody>
      </p:sp>
    </p:spTree>
    <p:extLst>
      <p:ext uri="{BB962C8B-B14F-4D97-AF65-F5344CB8AC3E}">
        <p14:creationId xmlns:p14="http://schemas.microsoft.com/office/powerpoint/2010/main" val="2890400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45659" cy="496334"/>
          </a:xfrm>
          <a:prstGeom prst="rect">
            <a:avLst/>
          </a:prstGeom>
        </p:spPr>
        <p:txBody>
          <a:bodyPr vert="horz" lIns="95530" tIns="47764" rIns="95530" bIns="47764" rtlCol="0"/>
          <a:lstStyle>
            <a:lvl1pPr algn="l">
              <a:defRPr sz="1300"/>
            </a:lvl1pPr>
          </a:lstStyle>
          <a:p>
            <a:endParaRPr lang="en-ZA" dirty="0"/>
          </a:p>
        </p:txBody>
      </p:sp>
      <p:sp>
        <p:nvSpPr>
          <p:cNvPr id="3" name="Date Placeholder 2"/>
          <p:cNvSpPr>
            <a:spLocks noGrp="1"/>
          </p:cNvSpPr>
          <p:nvPr>
            <p:ph type="dt" idx="1"/>
          </p:nvPr>
        </p:nvSpPr>
        <p:spPr>
          <a:xfrm>
            <a:off x="3850447" y="2"/>
            <a:ext cx="2945659" cy="496334"/>
          </a:xfrm>
          <a:prstGeom prst="rect">
            <a:avLst/>
          </a:prstGeom>
        </p:spPr>
        <p:txBody>
          <a:bodyPr vert="horz" lIns="95530" tIns="47764" rIns="95530" bIns="47764" rtlCol="0"/>
          <a:lstStyle>
            <a:lvl1pPr algn="r">
              <a:defRPr sz="1300"/>
            </a:lvl1pPr>
          </a:lstStyle>
          <a:p>
            <a:fld id="{BCBE8312-1ED3-46AA-B8FE-328F75DD6347}" type="datetimeFigureOut">
              <a:rPr lang="en-ZA" smtClean="0"/>
              <a:t>2020/03/23</a:t>
            </a:fld>
            <a:endParaRPr lang="en-ZA" dirty="0"/>
          </a:p>
        </p:txBody>
      </p:sp>
      <p:sp>
        <p:nvSpPr>
          <p:cNvPr id="4" name="Slide Image Placeholder 3"/>
          <p:cNvSpPr>
            <a:spLocks noGrp="1" noRot="1" noChangeAspect="1"/>
          </p:cNvSpPr>
          <p:nvPr>
            <p:ph type="sldImg" idx="2"/>
          </p:nvPr>
        </p:nvSpPr>
        <p:spPr>
          <a:xfrm>
            <a:off x="735013" y="744538"/>
            <a:ext cx="5327650" cy="3722687"/>
          </a:xfrm>
          <a:prstGeom prst="rect">
            <a:avLst/>
          </a:prstGeom>
          <a:noFill/>
          <a:ln w="12700">
            <a:solidFill>
              <a:prstClr val="black"/>
            </a:solidFill>
          </a:ln>
        </p:spPr>
        <p:txBody>
          <a:bodyPr vert="horz" lIns="95530" tIns="47764" rIns="95530" bIns="47764" rtlCol="0" anchor="ctr"/>
          <a:lstStyle/>
          <a:p>
            <a:endParaRPr lang="en-ZA" dirty="0"/>
          </a:p>
        </p:txBody>
      </p:sp>
      <p:sp>
        <p:nvSpPr>
          <p:cNvPr id="5" name="Notes Placeholder 4"/>
          <p:cNvSpPr>
            <a:spLocks noGrp="1"/>
          </p:cNvSpPr>
          <p:nvPr>
            <p:ph type="body" sz="quarter" idx="3"/>
          </p:nvPr>
        </p:nvSpPr>
        <p:spPr>
          <a:xfrm>
            <a:off x="679768" y="4715161"/>
            <a:ext cx="5438140" cy="4466987"/>
          </a:xfrm>
          <a:prstGeom prst="rect">
            <a:avLst/>
          </a:prstGeom>
        </p:spPr>
        <p:txBody>
          <a:bodyPr vert="horz" lIns="95530" tIns="47764" rIns="95530" bIns="4776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5" y="9428586"/>
            <a:ext cx="2945659" cy="496334"/>
          </a:xfrm>
          <a:prstGeom prst="rect">
            <a:avLst/>
          </a:prstGeom>
        </p:spPr>
        <p:txBody>
          <a:bodyPr vert="horz" lIns="95530" tIns="47764" rIns="95530" bIns="47764" rtlCol="0" anchor="b"/>
          <a:lstStyle>
            <a:lvl1pPr algn="l">
              <a:defRPr sz="1300"/>
            </a:lvl1pPr>
          </a:lstStyle>
          <a:p>
            <a:endParaRPr lang="en-ZA" dirty="0"/>
          </a:p>
        </p:txBody>
      </p:sp>
      <p:sp>
        <p:nvSpPr>
          <p:cNvPr id="7" name="Slide Number Placeholder 6"/>
          <p:cNvSpPr>
            <a:spLocks noGrp="1"/>
          </p:cNvSpPr>
          <p:nvPr>
            <p:ph type="sldNum" sz="quarter" idx="5"/>
          </p:nvPr>
        </p:nvSpPr>
        <p:spPr>
          <a:xfrm>
            <a:off x="3850447" y="9428586"/>
            <a:ext cx="2945659" cy="496334"/>
          </a:xfrm>
          <a:prstGeom prst="rect">
            <a:avLst/>
          </a:prstGeom>
        </p:spPr>
        <p:txBody>
          <a:bodyPr vert="horz" lIns="95530" tIns="47764" rIns="95530" bIns="47764" rtlCol="0" anchor="b"/>
          <a:lstStyle>
            <a:lvl1pPr algn="r">
              <a:defRPr sz="1300"/>
            </a:lvl1pPr>
          </a:lstStyle>
          <a:p>
            <a:fld id="{FA2E8593-C716-4DCD-A7C8-8E2B0CD2CE08}" type="slidenum">
              <a:rPr lang="en-ZA" smtClean="0"/>
              <a:t>‹#›</a:t>
            </a:fld>
            <a:endParaRPr lang="en-ZA" dirty="0"/>
          </a:p>
        </p:txBody>
      </p:sp>
    </p:spTree>
    <p:extLst>
      <p:ext uri="{BB962C8B-B14F-4D97-AF65-F5344CB8AC3E}">
        <p14:creationId xmlns:p14="http://schemas.microsoft.com/office/powerpoint/2010/main" val="151900724"/>
      </p:ext>
    </p:extLst>
  </p:cSld>
  <p:clrMap bg1="lt1" tx1="dk1" bg2="lt2" tx2="dk2" accent1="accent1" accent2="accent2" accent3="accent3" accent4="accent4" accent5="accent5" accent6="accent6" hlink="hlink" folHlink="folHlink"/>
  <p:notesStyle>
    <a:lvl1pPr marL="0" algn="l" defTabSz="979794" rtl="0" eaLnBrk="1" latinLnBrk="0" hangingPunct="1">
      <a:defRPr sz="1100" kern="1200">
        <a:solidFill>
          <a:schemeClr val="tx1"/>
        </a:solidFill>
        <a:latin typeface="+mn-lt"/>
        <a:ea typeface="+mn-ea"/>
        <a:cs typeface="+mn-cs"/>
      </a:defRPr>
    </a:lvl1pPr>
    <a:lvl2pPr marL="489897" algn="l" defTabSz="979794" rtl="0" eaLnBrk="1" latinLnBrk="0" hangingPunct="1">
      <a:defRPr sz="1000" kern="1200">
        <a:solidFill>
          <a:schemeClr val="tx1"/>
        </a:solidFill>
        <a:latin typeface="+mn-lt"/>
        <a:ea typeface="+mn-ea"/>
        <a:cs typeface="+mn-cs"/>
      </a:defRPr>
    </a:lvl2pPr>
    <a:lvl3pPr marL="979794" algn="l" defTabSz="979794" rtl="0" eaLnBrk="1" latinLnBrk="0" hangingPunct="1">
      <a:defRPr sz="1000" kern="1200">
        <a:solidFill>
          <a:schemeClr val="tx1"/>
        </a:solidFill>
        <a:latin typeface="+mn-lt"/>
        <a:ea typeface="+mn-ea"/>
        <a:cs typeface="+mn-cs"/>
      </a:defRPr>
    </a:lvl3pPr>
    <a:lvl4pPr marL="1469691" algn="l" defTabSz="979794" rtl="0" eaLnBrk="1" latinLnBrk="0" hangingPunct="1">
      <a:defRPr sz="1000" kern="1200">
        <a:solidFill>
          <a:schemeClr val="tx1"/>
        </a:solidFill>
        <a:latin typeface="+mn-lt"/>
        <a:ea typeface="+mn-ea"/>
        <a:cs typeface="+mn-cs"/>
      </a:defRPr>
    </a:lvl4pPr>
    <a:lvl5pPr marL="1959588" algn="l" defTabSz="979794" rtl="0" eaLnBrk="1" latinLnBrk="0" hangingPunct="1">
      <a:defRPr sz="1000" kern="1200">
        <a:solidFill>
          <a:schemeClr val="tx1"/>
        </a:solidFill>
        <a:latin typeface="+mn-lt"/>
        <a:ea typeface="+mn-ea"/>
        <a:cs typeface="+mn-cs"/>
      </a:defRPr>
    </a:lvl5pPr>
    <a:lvl6pPr marL="2449485" algn="l" defTabSz="979794" rtl="0" eaLnBrk="1" latinLnBrk="0" hangingPunct="1">
      <a:defRPr sz="1300" kern="1200">
        <a:solidFill>
          <a:schemeClr val="tx1"/>
        </a:solidFill>
        <a:latin typeface="+mn-lt"/>
        <a:ea typeface="+mn-ea"/>
        <a:cs typeface="+mn-cs"/>
      </a:defRPr>
    </a:lvl6pPr>
    <a:lvl7pPr marL="2939382" algn="l" defTabSz="979794" rtl="0" eaLnBrk="1" latinLnBrk="0" hangingPunct="1">
      <a:defRPr sz="1300" kern="1200">
        <a:solidFill>
          <a:schemeClr val="tx1"/>
        </a:solidFill>
        <a:latin typeface="+mn-lt"/>
        <a:ea typeface="+mn-ea"/>
        <a:cs typeface="+mn-cs"/>
      </a:defRPr>
    </a:lvl7pPr>
    <a:lvl8pPr marL="3429280" algn="l" defTabSz="979794" rtl="0" eaLnBrk="1" latinLnBrk="0" hangingPunct="1">
      <a:defRPr sz="1300" kern="1200">
        <a:solidFill>
          <a:schemeClr val="tx1"/>
        </a:solidFill>
        <a:latin typeface="+mn-lt"/>
        <a:ea typeface="+mn-ea"/>
        <a:cs typeface="+mn-cs"/>
      </a:defRPr>
    </a:lvl8pPr>
    <a:lvl9pPr marL="3919176" algn="l" defTabSz="97979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6</a:t>
            </a:fld>
            <a:endParaRPr lang="en-ZA" dirty="0"/>
          </a:p>
        </p:txBody>
      </p:sp>
    </p:spTree>
    <p:extLst>
      <p:ext uri="{BB962C8B-B14F-4D97-AF65-F5344CB8AC3E}">
        <p14:creationId xmlns:p14="http://schemas.microsoft.com/office/powerpoint/2010/main" val="193700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17</a:t>
            </a:fld>
            <a:endParaRPr lang="en-ZA" dirty="0"/>
          </a:p>
        </p:txBody>
      </p:sp>
    </p:spTree>
    <p:extLst>
      <p:ext uri="{BB962C8B-B14F-4D97-AF65-F5344CB8AC3E}">
        <p14:creationId xmlns:p14="http://schemas.microsoft.com/office/powerpoint/2010/main" val="332084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79794" rtl="0" eaLnBrk="1" fontAlgn="auto" latinLnBrk="0" hangingPunct="1">
              <a:lnSpc>
                <a:spcPct val="100000"/>
              </a:lnSpc>
              <a:spcBef>
                <a:spcPts val="0"/>
              </a:spcBef>
              <a:spcAft>
                <a:spcPts val="0"/>
              </a:spcAft>
              <a:buClrTx/>
              <a:buSzTx/>
              <a:buFontTx/>
              <a:buNone/>
              <a:tabLst/>
              <a:defRPr/>
            </a:pPr>
            <a:fld id="{FA2E8593-C716-4DCD-A7C8-8E2B0CD2CE08}" type="slidenum">
              <a:rPr kumimoji="0" lang="en-ZA"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79794" rtl="0" eaLnBrk="1" fontAlgn="auto" latinLnBrk="0" hangingPunct="1">
                <a:lnSpc>
                  <a:spcPct val="100000"/>
                </a:lnSpc>
                <a:spcBef>
                  <a:spcPts val="0"/>
                </a:spcBef>
                <a:spcAft>
                  <a:spcPts val="0"/>
                </a:spcAft>
                <a:buClrTx/>
                <a:buSzTx/>
                <a:buFontTx/>
                <a:buNone/>
                <a:tabLst/>
                <a:defRPr/>
              </a:pPr>
              <a:t>23</a:t>
            </a:fld>
            <a:endParaRPr kumimoji="0" lang="en-ZA"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2164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79794" rtl="0" eaLnBrk="1" fontAlgn="auto" latinLnBrk="0" hangingPunct="1">
              <a:lnSpc>
                <a:spcPct val="100000"/>
              </a:lnSpc>
              <a:spcBef>
                <a:spcPts val="0"/>
              </a:spcBef>
              <a:spcAft>
                <a:spcPts val="0"/>
              </a:spcAft>
              <a:buClrTx/>
              <a:buSzTx/>
              <a:buFontTx/>
              <a:buNone/>
              <a:tabLst/>
              <a:defRPr/>
            </a:pPr>
            <a:fld id="{FA2E8593-C716-4DCD-A7C8-8E2B0CD2CE08}" type="slidenum">
              <a:rPr kumimoji="0" lang="en-ZA"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79794" rtl="0" eaLnBrk="1" fontAlgn="auto" latinLnBrk="0" hangingPunct="1">
                <a:lnSpc>
                  <a:spcPct val="100000"/>
                </a:lnSpc>
                <a:spcBef>
                  <a:spcPts val="0"/>
                </a:spcBef>
                <a:spcAft>
                  <a:spcPts val="0"/>
                </a:spcAft>
                <a:buClrTx/>
                <a:buSzTx/>
                <a:buFontTx/>
                <a:buNone/>
                <a:tabLst/>
                <a:defRPr/>
              </a:pPr>
              <a:t>24</a:t>
            </a:fld>
            <a:endParaRPr kumimoji="0" lang="en-ZA"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0682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79794" rtl="0" eaLnBrk="1" fontAlgn="auto" latinLnBrk="0" hangingPunct="1">
              <a:lnSpc>
                <a:spcPct val="100000"/>
              </a:lnSpc>
              <a:spcBef>
                <a:spcPts val="0"/>
              </a:spcBef>
              <a:spcAft>
                <a:spcPts val="0"/>
              </a:spcAft>
              <a:buClrTx/>
              <a:buSzTx/>
              <a:buFontTx/>
              <a:buNone/>
              <a:tabLst/>
              <a:defRPr/>
            </a:pPr>
            <a:fld id="{FA2E8593-C716-4DCD-A7C8-8E2B0CD2CE08}" type="slidenum">
              <a:rPr kumimoji="0" lang="en-ZA"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79794" rtl="0" eaLnBrk="1" fontAlgn="auto" latinLnBrk="0" hangingPunct="1">
                <a:lnSpc>
                  <a:spcPct val="100000"/>
                </a:lnSpc>
                <a:spcBef>
                  <a:spcPts val="0"/>
                </a:spcBef>
                <a:spcAft>
                  <a:spcPts val="0"/>
                </a:spcAft>
                <a:buClrTx/>
                <a:buSzTx/>
                <a:buFontTx/>
                <a:buNone/>
                <a:tabLst/>
                <a:defRPr/>
              </a:pPr>
              <a:t>25</a:t>
            </a:fld>
            <a:endParaRPr kumimoji="0" lang="en-ZA"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3139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7</a:t>
            </a:fld>
            <a:endParaRPr lang="en-ZA" dirty="0"/>
          </a:p>
        </p:txBody>
      </p:sp>
    </p:spTree>
    <p:extLst>
      <p:ext uri="{BB962C8B-B14F-4D97-AF65-F5344CB8AC3E}">
        <p14:creationId xmlns:p14="http://schemas.microsoft.com/office/powerpoint/2010/main" val="309499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8</a:t>
            </a:fld>
            <a:endParaRPr lang="en-ZA" dirty="0"/>
          </a:p>
        </p:txBody>
      </p:sp>
    </p:spTree>
    <p:extLst>
      <p:ext uri="{BB962C8B-B14F-4D97-AF65-F5344CB8AC3E}">
        <p14:creationId xmlns:p14="http://schemas.microsoft.com/office/powerpoint/2010/main" val="123911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9</a:t>
            </a:fld>
            <a:endParaRPr lang="en-ZA" dirty="0"/>
          </a:p>
        </p:txBody>
      </p:sp>
    </p:spTree>
    <p:extLst>
      <p:ext uri="{BB962C8B-B14F-4D97-AF65-F5344CB8AC3E}">
        <p14:creationId xmlns:p14="http://schemas.microsoft.com/office/powerpoint/2010/main" val="235205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10</a:t>
            </a:fld>
            <a:endParaRPr lang="en-ZA" dirty="0"/>
          </a:p>
        </p:txBody>
      </p:sp>
    </p:spTree>
    <p:extLst>
      <p:ext uri="{BB962C8B-B14F-4D97-AF65-F5344CB8AC3E}">
        <p14:creationId xmlns:p14="http://schemas.microsoft.com/office/powerpoint/2010/main" val="125390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12</a:t>
            </a:fld>
            <a:endParaRPr lang="en-ZA" dirty="0"/>
          </a:p>
        </p:txBody>
      </p:sp>
    </p:spTree>
    <p:extLst>
      <p:ext uri="{BB962C8B-B14F-4D97-AF65-F5344CB8AC3E}">
        <p14:creationId xmlns:p14="http://schemas.microsoft.com/office/powerpoint/2010/main" val="259606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13</a:t>
            </a:fld>
            <a:endParaRPr lang="en-ZA" dirty="0"/>
          </a:p>
        </p:txBody>
      </p:sp>
    </p:spTree>
    <p:extLst>
      <p:ext uri="{BB962C8B-B14F-4D97-AF65-F5344CB8AC3E}">
        <p14:creationId xmlns:p14="http://schemas.microsoft.com/office/powerpoint/2010/main" val="382121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14</a:t>
            </a:fld>
            <a:endParaRPr lang="en-ZA" dirty="0"/>
          </a:p>
        </p:txBody>
      </p:sp>
    </p:spTree>
    <p:extLst>
      <p:ext uri="{BB962C8B-B14F-4D97-AF65-F5344CB8AC3E}">
        <p14:creationId xmlns:p14="http://schemas.microsoft.com/office/powerpoint/2010/main" val="195494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16</a:t>
            </a:fld>
            <a:endParaRPr lang="en-ZA" dirty="0"/>
          </a:p>
        </p:txBody>
      </p:sp>
    </p:spTree>
    <p:extLst>
      <p:ext uri="{BB962C8B-B14F-4D97-AF65-F5344CB8AC3E}">
        <p14:creationId xmlns:p14="http://schemas.microsoft.com/office/powerpoint/2010/main" val="31210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788" y="2253715"/>
            <a:ext cx="8826262" cy="1555097"/>
          </a:xfrm>
        </p:spPr>
        <p:txBody>
          <a:bodyPr/>
          <a:lstStyle/>
          <a:p>
            <a:r>
              <a:rPr lang="en-US"/>
              <a:t>Click to edit Master title style</a:t>
            </a:r>
          </a:p>
        </p:txBody>
      </p:sp>
      <p:sp>
        <p:nvSpPr>
          <p:cNvPr id="3" name="Subtitle 2"/>
          <p:cNvSpPr>
            <a:spLocks noGrp="1"/>
          </p:cNvSpPr>
          <p:nvPr>
            <p:ph type="subTitle" idx="1"/>
          </p:nvPr>
        </p:nvSpPr>
        <p:spPr>
          <a:xfrm>
            <a:off x="1557577" y="4111097"/>
            <a:ext cx="7268687" cy="1854024"/>
          </a:xfrm>
        </p:spPr>
        <p:txBody>
          <a:bodyPr/>
          <a:lstStyle>
            <a:lvl1pPr marL="0" indent="0" algn="ctr">
              <a:buNone/>
              <a:defRPr>
                <a:solidFill>
                  <a:schemeClr val="tx1">
                    <a:tint val="75000"/>
                  </a:schemeClr>
                </a:solidFill>
              </a:defRPr>
            </a:lvl1pPr>
            <a:lvl2pPr marL="489897" indent="0" algn="ctr">
              <a:buNone/>
              <a:defRPr>
                <a:solidFill>
                  <a:schemeClr val="tx1">
                    <a:tint val="75000"/>
                  </a:schemeClr>
                </a:solidFill>
              </a:defRPr>
            </a:lvl2pPr>
            <a:lvl3pPr marL="979794" indent="0" algn="ctr">
              <a:buNone/>
              <a:defRPr>
                <a:solidFill>
                  <a:schemeClr val="tx1">
                    <a:tint val="75000"/>
                  </a:schemeClr>
                </a:solidFill>
              </a:defRPr>
            </a:lvl3pPr>
            <a:lvl4pPr marL="1469691" indent="0" algn="ctr">
              <a:buNone/>
              <a:defRPr>
                <a:solidFill>
                  <a:schemeClr val="tx1">
                    <a:tint val="75000"/>
                  </a:schemeClr>
                </a:solidFill>
              </a:defRPr>
            </a:lvl4pPr>
            <a:lvl5pPr marL="1959588" indent="0" algn="ctr">
              <a:buNone/>
              <a:defRPr>
                <a:solidFill>
                  <a:schemeClr val="tx1">
                    <a:tint val="75000"/>
                  </a:schemeClr>
                </a:solidFill>
              </a:defRPr>
            </a:lvl5pPr>
            <a:lvl6pPr marL="2449485" indent="0" algn="ctr">
              <a:buNone/>
              <a:defRPr>
                <a:solidFill>
                  <a:schemeClr val="tx1">
                    <a:tint val="75000"/>
                  </a:schemeClr>
                </a:solidFill>
              </a:defRPr>
            </a:lvl6pPr>
            <a:lvl7pPr marL="2939382" indent="0" algn="ctr">
              <a:buNone/>
              <a:defRPr>
                <a:solidFill>
                  <a:schemeClr val="tx1">
                    <a:tint val="75000"/>
                  </a:schemeClr>
                </a:solidFill>
              </a:defRPr>
            </a:lvl7pPr>
            <a:lvl8pPr marL="3429280" indent="0" algn="ctr">
              <a:buNone/>
              <a:defRPr>
                <a:solidFill>
                  <a:schemeClr val="tx1">
                    <a:tint val="75000"/>
                  </a:schemeClr>
                </a:solidFill>
              </a:defRPr>
            </a:lvl8pPr>
            <a:lvl9pPr marL="3919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CA741-C8EC-4770-AE9F-A6A5F9E6C480}" type="datetime1">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B3D0E-E5C5-4737-A09F-E10A386E2830}" type="datetime1">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8283" y="287172"/>
            <a:ext cx="2336364" cy="6106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93" y="287172"/>
            <a:ext cx="6836026" cy="6106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EC68CF-09DB-4E0D-A357-2EBC086A340D}" type="datetime1">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519192" y="290531"/>
            <a:ext cx="9172390" cy="515566"/>
          </a:xfrm>
          <a:prstGeom prst="rect">
            <a:avLst/>
          </a:prstGeom>
        </p:spPr>
        <p:txBody>
          <a:bodyPr>
            <a:normAutofit/>
          </a:bodyPr>
          <a:lstStyle>
            <a:lvl1pPr algn="l">
              <a:defRPr sz="2539"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519192" y="967317"/>
            <a:ext cx="9345454" cy="5513370"/>
          </a:xfrm>
          <a:prstGeom prst="rect">
            <a:avLst/>
          </a:prstGeom>
        </p:spPr>
        <p:txBody>
          <a:bodyPr>
            <a:normAutofit/>
          </a:bodyPr>
          <a:lstStyle>
            <a:lvl1pPr>
              <a:buNone/>
              <a:defRPr sz="1904">
                <a:solidFill>
                  <a:schemeClr val="tx1">
                    <a:lumMod val="50000"/>
                    <a:lumOff val="50000"/>
                  </a:schemeClr>
                </a:solidFill>
              </a:defRPr>
            </a:lvl1pPr>
          </a:lstStyle>
          <a:p>
            <a:pPr lvl="0"/>
            <a:r>
              <a:rPr lang="en-US" dirty="0"/>
              <a:t>Click to edit Master text styles</a:t>
            </a:r>
          </a:p>
        </p:txBody>
      </p:sp>
      <p:sp>
        <p:nvSpPr>
          <p:cNvPr id="6" name="Slide Number Placeholder 5"/>
          <p:cNvSpPr txBox="1">
            <a:spLocks/>
          </p:cNvSpPr>
          <p:nvPr userDrawn="1"/>
        </p:nvSpPr>
        <p:spPr>
          <a:xfrm>
            <a:off x="9647909" y="6753037"/>
            <a:ext cx="735930" cy="386255"/>
          </a:xfrm>
          <a:prstGeom prst="rect">
            <a:avLst/>
          </a:prstGeom>
        </p:spPr>
        <p:txBody>
          <a:bodyPr vert="horz" lIns="96732" tIns="48366" rIns="96732" bIns="48366" rtlCol="0" anchor="ctr"/>
          <a:lstStyle>
            <a:defPPr>
              <a:defRPr lang="en-US"/>
            </a:defPPr>
            <a:lvl1pPr marL="0" algn="ctr"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294BEA-BADC-E446-9880-229F392118D9}" type="slidenum">
              <a:rPr lang="en-US" sz="1269" smtClean="0">
                <a:solidFill>
                  <a:schemeClr val="bg1">
                    <a:lumMod val="50000"/>
                  </a:schemeClr>
                </a:solidFill>
              </a:rPr>
              <a:pPr/>
              <a:t>‹#›</a:t>
            </a:fld>
            <a:endParaRPr lang="en-US" sz="1269" dirty="0">
              <a:solidFill>
                <a:schemeClr val="bg1">
                  <a:lumMod val="50000"/>
                </a:schemeClr>
              </a:solidFill>
            </a:endParaRPr>
          </a:p>
        </p:txBody>
      </p:sp>
    </p:spTree>
    <p:extLst>
      <p:ext uri="{BB962C8B-B14F-4D97-AF65-F5344CB8AC3E}">
        <p14:creationId xmlns:p14="http://schemas.microsoft.com/office/powerpoint/2010/main" val="151870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2892BC-997B-4E19-959B-9AFADF57BABA}" type="datetime1">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252" y="4661931"/>
            <a:ext cx="8826262" cy="1440898"/>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820252" y="3074926"/>
            <a:ext cx="8826262" cy="1587004"/>
          </a:xfrm>
        </p:spPr>
        <p:txBody>
          <a:bodyPr anchor="b"/>
          <a:lstStyle>
            <a:lvl1pPr marL="0" indent="0">
              <a:buNone/>
              <a:defRPr sz="2100">
                <a:solidFill>
                  <a:schemeClr val="tx1">
                    <a:tint val="75000"/>
                  </a:schemeClr>
                </a:solidFill>
              </a:defRPr>
            </a:lvl1pPr>
            <a:lvl2pPr marL="489897" indent="0">
              <a:buNone/>
              <a:defRPr sz="1900">
                <a:solidFill>
                  <a:schemeClr val="tx1">
                    <a:tint val="75000"/>
                  </a:schemeClr>
                </a:solidFill>
              </a:defRPr>
            </a:lvl2pPr>
            <a:lvl3pPr marL="979794" indent="0">
              <a:buNone/>
              <a:defRPr sz="1700">
                <a:solidFill>
                  <a:schemeClr val="tx1">
                    <a:tint val="75000"/>
                  </a:schemeClr>
                </a:solidFill>
              </a:defRPr>
            </a:lvl3pPr>
            <a:lvl4pPr marL="1469691" indent="0">
              <a:buNone/>
              <a:defRPr sz="1500">
                <a:solidFill>
                  <a:schemeClr val="tx1">
                    <a:tint val="75000"/>
                  </a:schemeClr>
                </a:solidFill>
              </a:defRPr>
            </a:lvl4pPr>
            <a:lvl5pPr marL="1959588" indent="0">
              <a:buNone/>
              <a:defRPr sz="1500">
                <a:solidFill>
                  <a:schemeClr val="tx1">
                    <a:tint val="75000"/>
                  </a:schemeClr>
                </a:solidFill>
              </a:defRPr>
            </a:lvl5pPr>
            <a:lvl6pPr marL="2449485" indent="0">
              <a:buNone/>
              <a:defRPr sz="1500">
                <a:solidFill>
                  <a:schemeClr val="tx1">
                    <a:tint val="75000"/>
                  </a:schemeClr>
                </a:solidFill>
              </a:defRPr>
            </a:lvl6pPr>
            <a:lvl7pPr marL="2939382" indent="0">
              <a:buNone/>
              <a:defRPr sz="1500">
                <a:solidFill>
                  <a:schemeClr val="tx1">
                    <a:tint val="75000"/>
                  </a:schemeClr>
                </a:solidFill>
              </a:defRPr>
            </a:lvl7pPr>
            <a:lvl8pPr marL="3429280" indent="0">
              <a:buNone/>
              <a:defRPr sz="1500">
                <a:solidFill>
                  <a:schemeClr val="tx1">
                    <a:tint val="75000"/>
                  </a:schemeClr>
                </a:solidFill>
              </a:defRPr>
            </a:lvl8pPr>
            <a:lvl9pPr marL="3919176"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02F0A-F4CA-40CD-BA62-89634DF292E9}" type="datetime1">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192" y="1669294"/>
            <a:ext cx="4586195" cy="4724067"/>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8451" y="1669294"/>
            <a:ext cx="4586195" cy="4724067"/>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EA58C9-212F-447E-BB85-A65FCECAB590}" type="datetime1">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192" y="290533"/>
            <a:ext cx="9345454" cy="120914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9192" y="1623951"/>
            <a:ext cx="4587999" cy="676787"/>
          </a:xfrm>
        </p:spPr>
        <p:txBody>
          <a:bodyPr anchor="b"/>
          <a:lstStyle>
            <a:lvl1pPr marL="0" indent="0">
              <a:buNone/>
              <a:defRPr sz="2600" b="1"/>
            </a:lvl1pPr>
            <a:lvl2pPr marL="489897" indent="0">
              <a:buNone/>
              <a:defRPr sz="2100" b="1"/>
            </a:lvl2pPr>
            <a:lvl3pPr marL="979794" indent="0">
              <a:buNone/>
              <a:defRPr sz="1900" b="1"/>
            </a:lvl3pPr>
            <a:lvl4pPr marL="1469691" indent="0">
              <a:buNone/>
              <a:defRPr sz="1700" b="1"/>
            </a:lvl4pPr>
            <a:lvl5pPr marL="1959588" indent="0">
              <a:buNone/>
              <a:defRPr sz="1700" b="1"/>
            </a:lvl5pPr>
            <a:lvl6pPr marL="2449485" indent="0">
              <a:buNone/>
              <a:defRPr sz="1700" b="1"/>
            </a:lvl6pPr>
            <a:lvl7pPr marL="2939382" indent="0">
              <a:buNone/>
              <a:defRPr sz="1700" b="1"/>
            </a:lvl7pPr>
            <a:lvl8pPr marL="3429280" indent="0">
              <a:buNone/>
              <a:defRPr sz="1700" b="1"/>
            </a:lvl8pPr>
            <a:lvl9pPr marL="3919176" indent="0">
              <a:buNone/>
              <a:defRPr sz="1700" b="1"/>
            </a:lvl9pPr>
          </a:lstStyle>
          <a:p>
            <a:pPr lvl="0"/>
            <a:r>
              <a:rPr lang="en-US"/>
              <a:t>Click to edit Master text styles</a:t>
            </a:r>
          </a:p>
        </p:txBody>
      </p:sp>
      <p:sp>
        <p:nvSpPr>
          <p:cNvPr id="4" name="Content Placeholder 3"/>
          <p:cNvSpPr>
            <a:spLocks noGrp="1"/>
          </p:cNvSpPr>
          <p:nvPr>
            <p:ph sz="half" idx="2"/>
          </p:nvPr>
        </p:nvSpPr>
        <p:spPr>
          <a:xfrm>
            <a:off x="519192" y="2300737"/>
            <a:ext cx="4587999" cy="4179950"/>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74848" y="1623951"/>
            <a:ext cx="4589801" cy="676787"/>
          </a:xfrm>
        </p:spPr>
        <p:txBody>
          <a:bodyPr anchor="b"/>
          <a:lstStyle>
            <a:lvl1pPr marL="0" indent="0">
              <a:buNone/>
              <a:defRPr sz="2600" b="1"/>
            </a:lvl1pPr>
            <a:lvl2pPr marL="489897" indent="0">
              <a:buNone/>
              <a:defRPr sz="2100" b="1"/>
            </a:lvl2pPr>
            <a:lvl3pPr marL="979794" indent="0">
              <a:buNone/>
              <a:defRPr sz="1900" b="1"/>
            </a:lvl3pPr>
            <a:lvl4pPr marL="1469691" indent="0">
              <a:buNone/>
              <a:defRPr sz="1700" b="1"/>
            </a:lvl4pPr>
            <a:lvl5pPr marL="1959588" indent="0">
              <a:buNone/>
              <a:defRPr sz="1700" b="1"/>
            </a:lvl5pPr>
            <a:lvl6pPr marL="2449485" indent="0">
              <a:buNone/>
              <a:defRPr sz="1700" b="1"/>
            </a:lvl6pPr>
            <a:lvl7pPr marL="2939382" indent="0">
              <a:buNone/>
              <a:defRPr sz="1700" b="1"/>
            </a:lvl7pPr>
            <a:lvl8pPr marL="3429280" indent="0">
              <a:buNone/>
              <a:defRPr sz="1700" b="1"/>
            </a:lvl8pPr>
            <a:lvl9pPr marL="3919176"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274848" y="2300737"/>
            <a:ext cx="4589801" cy="4179950"/>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DC395-1474-4AEA-91F2-3B12BB4D1707}" type="datetime1">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C66B35-5FDC-4BBC-9AA8-8843D2A4991C}" type="datetime1">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EFEE7-031A-4174-B229-3B5D7383BC40}" type="datetime1">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195" y="288854"/>
            <a:ext cx="3416212" cy="1229297"/>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4059793" y="288852"/>
            <a:ext cx="5804854" cy="6191836"/>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9195" y="1518152"/>
            <a:ext cx="3416212" cy="4962536"/>
          </a:xfrm>
        </p:spPr>
        <p:txBody>
          <a:bodyPr/>
          <a:lstStyle>
            <a:lvl1pPr marL="0" indent="0">
              <a:buNone/>
              <a:defRPr sz="1500"/>
            </a:lvl1pPr>
            <a:lvl2pPr marL="489897" indent="0">
              <a:buNone/>
              <a:defRPr sz="1300"/>
            </a:lvl2pPr>
            <a:lvl3pPr marL="979794" indent="0">
              <a:buNone/>
              <a:defRPr sz="1100"/>
            </a:lvl3pPr>
            <a:lvl4pPr marL="1469691" indent="0">
              <a:buNone/>
              <a:defRPr sz="1000"/>
            </a:lvl4pPr>
            <a:lvl5pPr marL="1959588" indent="0">
              <a:buNone/>
              <a:defRPr sz="1000"/>
            </a:lvl5pPr>
            <a:lvl6pPr marL="2449485" indent="0">
              <a:buNone/>
              <a:defRPr sz="1000"/>
            </a:lvl6pPr>
            <a:lvl7pPr marL="2939382" indent="0">
              <a:buNone/>
              <a:defRPr sz="1000"/>
            </a:lvl7pPr>
            <a:lvl8pPr marL="3429280" indent="0">
              <a:buNone/>
              <a:defRPr sz="1000"/>
            </a:lvl8pPr>
            <a:lvl9pPr marL="391917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3F391B-0C7C-4F20-9B25-C920262BCC9B}" type="datetime1">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5305" y="5078415"/>
            <a:ext cx="6230303" cy="59953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35305" y="648238"/>
            <a:ext cx="6230303" cy="4352925"/>
          </a:xfrm>
        </p:spPr>
        <p:txBody>
          <a:bodyPr/>
          <a:lstStyle>
            <a:lvl1pPr marL="0" indent="0">
              <a:buNone/>
              <a:defRPr sz="3400"/>
            </a:lvl1pPr>
            <a:lvl2pPr marL="489897" indent="0">
              <a:buNone/>
              <a:defRPr sz="3000"/>
            </a:lvl2pPr>
            <a:lvl3pPr marL="979794" indent="0">
              <a:buNone/>
              <a:defRPr sz="2600"/>
            </a:lvl3pPr>
            <a:lvl4pPr marL="1469691" indent="0">
              <a:buNone/>
              <a:defRPr sz="2100"/>
            </a:lvl4pPr>
            <a:lvl5pPr marL="1959588" indent="0">
              <a:buNone/>
              <a:defRPr sz="2100"/>
            </a:lvl5pPr>
            <a:lvl6pPr marL="2449485" indent="0">
              <a:buNone/>
              <a:defRPr sz="2100"/>
            </a:lvl6pPr>
            <a:lvl7pPr marL="2939382" indent="0">
              <a:buNone/>
              <a:defRPr sz="2100"/>
            </a:lvl7pPr>
            <a:lvl8pPr marL="3429280" indent="0">
              <a:buNone/>
              <a:defRPr sz="2100"/>
            </a:lvl8pPr>
            <a:lvl9pPr marL="3919176" indent="0">
              <a:buNone/>
              <a:defRPr sz="2100"/>
            </a:lvl9pPr>
          </a:lstStyle>
          <a:p>
            <a:endParaRPr lang="en-US" dirty="0"/>
          </a:p>
        </p:txBody>
      </p:sp>
      <p:sp>
        <p:nvSpPr>
          <p:cNvPr id="4" name="Text Placeholder 3"/>
          <p:cNvSpPr>
            <a:spLocks noGrp="1"/>
          </p:cNvSpPr>
          <p:nvPr>
            <p:ph type="body" sz="half" idx="2"/>
          </p:nvPr>
        </p:nvSpPr>
        <p:spPr>
          <a:xfrm>
            <a:off x="2035305" y="5677949"/>
            <a:ext cx="6230303" cy="851439"/>
          </a:xfrm>
        </p:spPr>
        <p:txBody>
          <a:bodyPr/>
          <a:lstStyle>
            <a:lvl1pPr marL="0" indent="0">
              <a:buNone/>
              <a:defRPr sz="1500"/>
            </a:lvl1pPr>
            <a:lvl2pPr marL="489897" indent="0">
              <a:buNone/>
              <a:defRPr sz="1300"/>
            </a:lvl2pPr>
            <a:lvl3pPr marL="979794" indent="0">
              <a:buNone/>
              <a:defRPr sz="1100"/>
            </a:lvl3pPr>
            <a:lvl4pPr marL="1469691" indent="0">
              <a:buNone/>
              <a:defRPr sz="1000"/>
            </a:lvl4pPr>
            <a:lvl5pPr marL="1959588" indent="0">
              <a:buNone/>
              <a:defRPr sz="1000"/>
            </a:lvl5pPr>
            <a:lvl6pPr marL="2449485" indent="0">
              <a:buNone/>
              <a:defRPr sz="1000"/>
            </a:lvl6pPr>
            <a:lvl7pPr marL="2939382" indent="0">
              <a:buNone/>
              <a:defRPr sz="1000"/>
            </a:lvl7pPr>
            <a:lvl8pPr marL="3429280" indent="0">
              <a:buNone/>
              <a:defRPr sz="1000"/>
            </a:lvl8pPr>
            <a:lvl9pPr marL="391917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B880B-64C4-40B9-B19E-65D2045CBDCC}" type="datetime1">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92" y="290533"/>
            <a:ext cx="9345454" cy="1209145"/>
          </a:xfrm>
          <a:prstGeom prst="rect">
            <a:avLst/>
          </a:prstGeom>
        </p:spPr>
        <p:txBody>
          <a:bodyPr vert="horz" lIns="97979" tIns="48989" rIns="97979" bIns="48989" rtlCol="0" anchor="ctr">
            <a:normAutofit/>
          </a:bodyPr>
          <a:lstStyle/>
          <a:p>
            <a:r>
              <a:rPr lang="en-US"/>
              <a:t>Click to edit Master title style</a:t>
            </a:r>
          </a:p>
        </p:txBody>
      </p:sp>
      <p:sp>
        <p:nvSpPr>
          <p:cNvPr id="3" name="Text Placeholder 2"/>
          <p:cNvSpPr>
            <a:spLocks noGrp="1"/>
          </p:cNvSpPr>
          <p:nvPr>
            <p:ph type="body" idx="1"/>
          </p:nvPr>
        </p:nvSpPr>
        <p:spPr>
          <a:xfrm>
            <a:off x="519192" y="1692804"/>
            <a:ext cx="9345454" cy="4787883"/>
          </a:xfrm>
          <a:prstGeom prst="rect">
            <a:avLst/>
          </a:prstGeom>
        </p:spPr>
        <p:txBody>
          <a:bodyPr vert="horz" lIns="97979" tIns="48989" rIns="97979" bIns="489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192" y="6724198"/>
            <a:ext cx="2422896" cy="386255"/>
          </a:xfrm>
          <a:prstGeom prst="rect">
            <a:avLst/>
          </a:prstGeom>
        </p:spPr>
        <p:txBody>
          <a:bodyPr vert="horz" lIns="97979" tIns="48989" rIns="97979" bIns="48989" rtlCol="0" anchor="ctr"/>
          <a:lstStyle>
            <a:lvl1pPr algn="l">
              <a:defRPr sz="1300">
                <a:solidFill>
                  <a:schemeClr val="tx1">
                    <a:tint val="75000"/>
                  </a:schemeClr>
                </a:solidFill>
              </a:defRPr>
            </a:lvl1pPr>
          </a:lstStyle>
          <a:p>
            <a:fld id="{3BAEDD22-5C22-47D2-B1E4-E1541447E5C2}" type="datetime1">
              <a:rPr lang="en-US" smtClean="0"/>
              <a:t>3/23/2020</a:t>
            </a:fld>
            <a:endParaRPr lang="en-US" dirty="0"/>
          </a:p>
        </p:txBody>
      </p:sp>
      <p:sp>
        <p:nvSpPr>
          <p:cNvPr id="5" name="Footer Placeholder 4"/>
          <p:cNvSpPr>
            <a:spLocks noGrp="1"/>
          </p:cNvSpPr>
          <p:nvPr>
            <p:ph type="ftr" sz="quarter" idx="3"/>
          </p:nvPr>
        </p:nvSpPr>
        <p:spPr>
          <a:xfrm>
            <a:off x="3547813" y="6724198"/>
            <a:ext cx="3288215" cy="386255"/>
          </a:xfrm>
          <a:prstGeom prst="rect">
            <a:avLst/>
          </a:prstGeom>
        </p:spPr>
        <p:txBody>
          <a:bodyPr vert="horz" lIns="97979" tIns="48989" rIns="97979" bIns="48989"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441750" y="6724198"/>
            <a:ext cx="2422896" cy="386255"/>
          </a:xfrm>
          <a:prstGeom prst="rect">
            <a:avLst/>
          </a:prstGeom>
        </p:spPr>
        <p:txBody>
          <a:bodyPr vert="horz" lIns="97979" tIns="48989" rIns="97979" bIns="48989" rtlCol="0" anchor="ctr"/>
          <a:lstStyle>
            <a:lvl1pPr algn="r">
              <a:defRPr sz="1300">
                <a:solidFill>
                  <a:schemeClr val="tx1">
                    <a:tint val="75000"/>
                  </a:schemeClr>
                </a:solidFill>
              </a:defRPr>
            </a:lvl1pPr>
          </a:lstStyle>
          <a:p>
            <a:fld id="{6434ABD1-81A3-44C0-ADD6-DB07EAD19A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79794" rtl="0" eaLnBrk="1" latinLnBrk="0" hangingPunct="1">
        <a:spcBef>
          <a:spcPct val="0"/>
        </a:spcBef>
        <a:buNone/>
        <a:defRPr sz="4700" kern="1200">
          <a:solidFill>
            <a:schemeClr val="tx1"/>
          </a:solidFill>
          <a:latin typeface="+mj-lt"/>
          <a:ea typeface="+mj-ea"/>
          <a:cs typeface="+mj-cs"/>
        </a:defRPr>
      </a:lvl1pPr>
    </p:titleStyle>
    <p:body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79794" rtl="0" eaLnBrk="1" latinLnBrk="0" hangingPunct="1">
        <a:defRPr sz="1900" kern="1200">
          <a:solidFill>
            <a:schemeClr val="tx1"/>
          </a:solidFill>
          <a:latin typeface="+mn-lt"/>
          <a:ea typeface="+mn-ea"/>
          <a:cs typeface="+mn-cs"/>
        </a:defRPr>
      </a:lvl1pPr>
      <a:lvl2pPr marL="489897" algn="l" defTabSz="979794" rtl="0" eaLnBrk="1" latinLnBrk="0" hangingPunct="1">
        <a:defRPr sz="1900" kern="1200">
          <a:solidFill>
            <a:schemeClr val="tx1"/>
          </a:solidFill>
          <a:latin typeface="+mn-lt"/>
          <a:ea typeface="+mn-ea"/>
          <a:cs typeface="+mn-cs"/>
        </a:defRPr>
      </a:lvl2pPr>
      <a:lvl3pPr marL="979794" algn="l" defTabSz="979794" rtl="0" eaLnBrk="1" latinLnBrk="0" hangingPunct="1">
        <a:defRPr sz="1900" kern="1200">
          <a:solidFill>
            <a:schemeClr val="tx1"/>
          </a:solidFill>
          <a:latin typeface="+mn-lt"/>
          <a:ea typeface="+mn-ea"/>
          <a:cs typeface="+mn-cs"/>
        </a:defRPr>
      </a:lvl3pPr>
      <a:lvl4pPr marL="1469691" algn="l" defTabSz="979794" rtl="0" eaLnBrk="1" latinLnBrk="0" hangingPunct="1">
        <a:defRPr sz="1900" kern="1200">
          <a:solidFill>
            <a:schemeClr val="tx1"/>
          </a:solidFill>
          <a:latin typeface="+mn-lt"/>
          <a:ea typeface="+mn-ea"/>
          <a:cs typeface="+mn-cs"/>
        </a:defRPr>
      </a:lvl4pPr>
      <a:lvl5pPr marL="1959588" algn="l" defTabSz="979794" rtl="0" eaLnBrk="1" latinLnBrk="0" hangingPunct="1">
        <a:defRPr sz="1900" kern="1200">
          <a:solidFill>
            <a:schemeClr val="tx1"/>
          </a:solidFill>
          <a:latin typeface="+mn-lt"/>
          <a:ea typeface="+mn-ea"/>
          <a:cs typeface="+mn-cs"/>
        </a:defRPr>
      </a:lvl5pPr>
      <a:lvl6pPr marL="2449485" algn="l" defTabSz="979794" rtl="0" eaLnBrk="1" latinLnBrk="0" hangingPunct="1">
        <a:defRPr sz="1900" kern="1200">
          <a:solidFill>
            <a:schemeClr val="tx1"/>
          </a:solidFill>
          <a:latin typeface="+mn-lt"/>
          <a:ea typeface="+mn-ea"/>
          <a:cs typeface="+mn-cs"/>
        </a:defRPr>
      </a:lvl6pPr>
      <a:lvl7pPr marL="2939382" algn="l" defTabSz="979794" rtl="0" eaLnBrk="1" latinLnBrk="0" hangingPunct="1">
        <a:defRPr sz="1900" kern="1200">
          <a:solidFill>
            <a:schemeClr val="tx1"/>
          </a:solidFill>
          <a:latin typeface="+mn-lt"/>
          <a:ea typeface="+mn-ea"/>
          <a:cs typeface="+mn-cs"/>
        </a:defRPr>
      </a:lvl7pPr>
      <a:lvl8pPr marL="3429280" algn="l" defTabSz="979794" rtl="0" eaLnBrk="1" latinLnBrk="0" hangingPunct="1">
        <a:defRPr sz="1900" kern="1200">
          <a:solidFill>
            <a:schemeClr val="tx1"/>
          </a:solidFill>
          <a:latin typeface="+mn-lt"/>
          <a:ea typeface="+mn-ea"/>
          <a:cs typeface="+mn-cs"/>
        </a:defRPr>
      </a:lvl8pPr>
      <a:lvl9pPr marL="3919176" algn="l" defTabSz="97979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30000"/>
          <a:stretch/>
        </p:blipFill>
        <p:spPr bwMode="auto">
          <a:xfrm>
            <a:off x="-18584" y="290533"/>
            <a:ext cx="10402422" cy="763587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839119" y="1570037"/>
            <a:ext cx="6248400" cy="3277820"/>
          </a:xfrm>
          <a:prstGeom prst="rect">
            <a:avLst/>
          </a:prstGeom>
        </p:spPr>
        <p:txBody>
          <a:bodyPr wrap="square">
            <a:spAutoFit/>
          </a:bodyPr>
          <a:lstStyle/>
          <a:p>
            <a:pPr>
              <a:spcAft>
                <a:spcPts val="0"/>
              </a:spcAft>
            </a:pPr>
            <a:endParaRPr lang="en-ZA" sz="2400" b="1"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endParaRPr>
          </a:p>
          <a:p>
            <a:pPr>
              <a:spcAft>
                <a:spcPts val="0"/>
              </a:spcAft>
            </a:pPr>
            <a:r>
              <a:rPr lang="en-ZA" sz="2400" b="1"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rPr>
              <a:t>2018-19 MFMA Tabling document</a:t>
            </a:r>
            <a:endParaRPr lang="en-ZA"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600" i="1" dirty="0">
                <a:solidFill>
                  <a:srgbClr val="B8CCE4"/>
                </a:solidFill>
                <a:latin typeface="Century Gothic" panose="020B0502020202020204" pitchFamily="34" charset="0"/>
                <a:ea typeface="Century Gothic" panose="020B0502020202020204" pitchFamily="34" charset="0"/>
                <a:cs typeface="Century Gothic" panose="020B0502020202020204" pitchFamily="34" charset="0"/>
              </a:rPr>
              <a:t> </a:t>
            </a:r>
            <a:endParaRPr lang="en-ZA"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i="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Dr Nkosazana Dlamini-Zuma Municipality </a:t>
            </a:r>
            <a:endParaRPr lang="en-ZA" sz="11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600" i="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 </a:t>
            </a:r>
            <a:endParaRPr lang="en-ZA" sz="11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600" i="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23 January 2020</a:t>
            </a:r>
          </a:p>
          <a:p>
            <a:pPr>
              <a:spcAft>
                <a:spcPts val="0"/>
              </a:spcAft>
            </a:pPr>
            <a:endParaRPr lang="en-ZA" sz="1600" i="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endParaRPr>
          </a:p>
          <a:p>
            <a:pPr>
              <a:spcAft>
                <a:spcPts val="0"/>
              </a:spcAft>
            </a:pPr>
            <a:r>
              <a:rPr lang="en-ZA" sz="1600" i="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Presented by Jabulani Nkosi</a:t>
            </a:r>
          </a:p>
          <a:p>
            <a:pPr>
              <a:spcAft>
                <a:spcPts val="0"/>
              </a:spcAft>
            </a:pPr>
            <a:endParaRPr lang="en-ZA" sz="1600" i="1" dirty="0">
              <a:solidFill>
                <a:srgbClr val="B8CCE4"/>
              </a:solidFill>
              <a:latin typeface="Century Gothic" panose="020B0502020202020204" pitchFamily="34" charset="0"/>
              <a:ea typeface="Century Gothic" panose="020B0502020202020204" pitchFamily="34" charset="0"/>
              <a:cs typeface="Century Gothic" panose="020B0502020202020204" pitchFamily="34" charset="0"/>
            </a:endParaRPr>
          </a:p>
          <a:p>
            <a:pPr>
              <a:spcAft>
                <a:spcPts val="0"/>
              </a:spcAft>
            </a:pPr>
            <a:endParaRPr lang="en-ZA" sz="1600" i="1" dirty="0">
              <a:solidFill>
                <a:srgbClr val="B8CCE4"/>
              </a:solidFill>
              <a:latin typeface="Century Gothic" panose="020B0502020202020204" pitchFamily="34" charset="0"/>
              <a:ea typeface="Century Gothic" panose="020B0502020202020204" pitchFamily="34" charset="0"/>
              <a:cs typeface="Century Gothic" panose="020B0502020202020204" pitchFamily="34" charset="0"/>
            </a:endParaRPr>
          </a:p>
          <a:p>
            <a:pPr>
              <a:spcAft>
                <a:spcPts val="0"/>
              </a:spcAft>
            </a:pPr>
            <a:endParaRPr lang="en-ZA" sz="1600" i="1" dirty="0">
              <a:solidFill>
                <a:srgbClr val="B8CCE4"/>
              </a:solidFill>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endParaRPr lang="en-ZA" sz="1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6434ABD1-81A3-44C0-ADD6-DB07EAD19A43}" type="slidenum">
              <a:rPr lang="en-US" smtClean="0"/>
              <a:pPr/>
              <a:t>1</a:t>
            </a:fld>
            <a:endParaRPr lang="en-US" dirty="0"/>
          </a:p>
        </p:txBody>
      </p:sp>
    </p:spTree>
    <p:extLst>
      <p:ext uri="{BB962C8B-B14F-4D97-AF65-F5344CB8AC3E}">
        <p14:creationId xmlns:p14="http://schemas.microsoft.com/office/powerpoint/2010/main" val="413657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80" cy="1276078"/>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33146"/>
            <a:ext cx="10383838" cy="1632356"/>
            <a:chOff x="1" y="-78341"/>
            <a:chExt cx="7625080" cy="892040"/>
          </a:xfrm>
        </p:grpSpPr>
        <p:grpSp>
          <p:nvGrpSpPr>
            <p:cNvPr id="6" name="Group 5"/>
            <p:cNvGrpSpPr/>
            <p:nvPr/>
          </p:nvGrpSpPr>
          <p:grpSpPr>
            <a:xfrm>
              <a:off x="1" y="-78341"/>
              <a:ext cx="7625080" cy="704986"/>
              <a:chOff x="-21945" y="-78341"/>
              <a:chExt cx="7625080" cy="704986"/>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16504" y="-78341"/>
                <a:ext cx="5763400"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1363"/>
              <p:cNvSpPr txBox="1"/>
              <p:nvPr/>
            </p:nvSpPr>
            <p:spPr>
              <a:xfrm>
                <a:off x="5841362" y="232276"/>
                <a:ext cx="1759444" cy="36353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22" name="Isosceles Triangle 21"/>
          <p:cNvSpPr/>
          <p:nvPr/>
        </p:nvSpPr>
        <p:spPr>
          <a:xfrm>
            <a:off x="807720" y="3488055"/>
            <a:ext cx="879475" cy="342900"/>
          </a:xfrm>
          <a:prstGeom prst="triangle">
            <a:avLst>
              <a:gd name="adj" fmla="val 43935"/>
            </a:avLst>
          </a:prstGeom>
          <a:solidFill>
            <a:srgbClr val="F79646">
              <a:lumMod val="75000"/>
            </a:srgbClr>
          </a:solidFill>
          <a:ln w="25400" cap="flat" cmpd="sng" algn="ctr">
            <a:noFill/>
            <a:prstDash val="solid"/>
          </a:ln>
          <a:effectLst/>
        </p:spPr>
        <p:txBody>
          <a:bodyPr wrap="square" rtlCol="0" anchor="ctr">
            <a:noAutofit/>
          </a:bodyPr>
          <a:lstStyle/>
          <a:p>
            <a:pPr algn="ctr">
              <a:spcAft>
                <a:spcPts val="6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p>
          <a:p>
            <a:pPr algn="ctr">
              <a:spcAft>
                <a:spcPts val="6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25" name="TextBox 372"/>
          <p:cNvSpPr txBox="1">
            <a:spLocks noChangeArrowheads="1"/>
          </p:cNvSpPr>
          <p:nvPr/>
        </p:nvSpPr>
        <p:spPr bwMode="auto">
          <a:xfrm>
            <a:off x="5405438" y="3470275"/>
            <a:ext cx="27162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F7F7F"/>
                </a:solidFill>
                <a:effectLst/>
                <a:latin typeface="Arial Narrow" panose="020B0606020202030204" pitchFamily="34" charset="0"/>
                <a:ea typeface="+mn-ea" charset="0"/>
              </a:rPr>
              <a:t>… </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Box 379"/>
          <p:cNvSpPr txBox="1">
            <a:spLocks noChangeArrowheads="1"/>
          </p:cNvSpPr>
          <p:nvPr/>
        </p:nvSpPr>
        <p:spPr bwMode="auto">
          <a:xfrm>
            <a:off x="4065588" y="2790825"/>
            <a:ext cx="2619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Narrow" panose="020B0606020202030204" pitchFamily="34" charset="0"/>
                <a:ea typeface="+mn-ea" charset="0"/>
                <a:cs typeface="+mn-cs"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Box 385"/>
          <p:cNvSpPr txBox="1">
            <a:spLocks noChangeArrowheads="1"/>
          </p:cNvSpPr>
          <p:nvPr/>
        </p:nvSpPr>
        <p:spPr bwMode="auto">
          <a:xfrm>
            <a:off x="1926034" y="1592716"/>
            <a:ext cx="517676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ZA" sz="2400" b="1" dirty="0">
                <a:solidFill>
                  <a:srgbClr val="953735"/>
                </a:solidFill>
                <a:latin typeface="Arial Narrow" panose="020B0606020202030204" pitchFamily="34" charset="0"/>
              </a:rPr>
              <a:t>6. RISK AREAS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7F7F7F"/>
                </a:solidFill>
                <a:effectLst/>
                <a:latin typeface="Arial Narrow" panose="020B0606020202030204" pitchFamily="34" charset="0"/>
                <a:ea typeface="+mn-ea"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1" name="Rectangle 30"/>
          <p:cNvSpPr/>
          <p:nvPr/>
        </p:nvSpPr>
        <p:spPr>
          <a:xfrm>
            <a:off x="178156" y="2105000"/>
            <a:ext cx="9753600" cy="4249835"/>
          </a:xfrm>
          <a:prstGeom prst="rect">
            <a:avLst/>
          </a:prstGeom>
          <a:noFill/>
          <a:ln w="38100" cap="flat" cmpd="sng" algn="ctr">
            <a:solidFill>
              <a:srgbClr val="77933C"/>
            </a:solidFill>
            <a:prstDash val="solid"/>
          </a:ln>
          <a:effectLst/>
        </p:spPr>
        <p:txBody>
          <a:bodyPr rtlCol="0" anchor="ctr"/>
          <a:lstStyle/>
          <a:p>
            <a:endParaRPr lang="en-ZA"/>
          </a:p>
        </p:txBody>
      </p:sp>
      <p:sp>
        <p:nvSpPr>
          <p:cNvPr id="32" name="TextBox 407"/>
          <p:cNvSpPr txBox="1">
            <a:spLocks noChangeArrowheads="1"/>
          </p:cNvSpPr>
          <p:nvPr/>
        </p:nvSpPr>
        <p:spPr bwMode="auto">
          <a:xfrm>
            <a:off x="-349250" y="2617688"/>
            <a:ext cx="4550569" cy="19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1F497D"/>
                </a:solidFill>
                <a:effectLst/>
                <a:latin typeface="Arial" panose="020B0604020202020204" pitchFamily="34" charset="0"/>
                <a:ea typeface="+mn-ea" charset="0"/>
                <a:cs typeface="Arial" panose="020B0604020202020204" pitchFamily="34" charset="0"/>
              </a:rPr>
              <a:t>                        </a:t>
            </a:r>
            <a:r>
              <a:rPr kumimoji="0" lang="en-US" altLang="en-US" sz="1000" b="0" i="0" u="none" strike="noStrike" cap="none" normalizeH="0" dirty="0">
                <a:ln>
                  <a:noFill/>
                </a:ln>
                <a:solidFill>
                  <a:srgbClr val="1F497D"/>
                </a:solidFill>
                <a:effectLst/>
                <a:latin typeface="Arial" panose="020B0604020202020204" pitchFamily="34" charset="0"/>
                <a:ea typeface="+mn-ea" charset="0"/>
                <a:cs typeface="Arial" panose="020B0604020202020204" pitchFamily="34" charset="0"/>
              </a:rPr>
              <a:t>       </a:t>
            </a:r>
            <a:endParaRPr kumimoji="0" lang="en-US" altLang="en-US" sz="2400" b="0" i="0" u="none" strike="noStrike" cap="none" normalizeH="0" baseline="0" dirty="0">
              <a:ln>
                <a:noFill/>
              </a:ln>
              <a:solidFill>
                <a:srgbClr val="97857B"/>
              </a:solidFill>
              <a:effectLst/>
              <a:latin typeface="Arial" panose="020B0604020202020204" pitchFamily="34" charset="0"/>
            </a:endParaRPr>
          </a:p>
        </p:txBody>
      </p:sp>
      <p:pic>
        <p:nvPicPr>
          <p:cNvPr id="3144" nam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195" y="5675095"/>
            <a:ext cx="6576409" cy="58904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34073" y="2349761"/>
            <a:ext cx="2898830" cy="1532671"/>
          </a:xfrm>
          <a:prstGeom prst="rect">
            <a:avLst/>
          </a:prstGeom>
          <a:solidFill>
            <a:srgbClr val="F9A1A1"/>
          </a:solidFill>
          <a:ln w="3175" cap="flat" cmpd="sng" algn="ctr">
            <a:solidFill>
              <a:sysClr val="windowText" lastClr="000000">
                <a:shade val="95000"/>
                <a:satMod val="105000"/>
              </a:sysClr>
            </a:solidFill>
            <a:prstDash val="solid"/>
          </a:ln>
          <a:effectLst/>
        </p:spPr>
        <p:txBody>
          <a:bodyPr rtlCol="0" anchor="ctr"/>
          <a:lstStyle/>
          <a:p>
            <a:endParaRPr lang="en-ZA"/>
          </a:p>
        </p:txBody>
      </p:sp>
      <p:sp>
        <p:nvSpPr>
          <p:cNvPr id="33" name="TextBox 410"/>
          <p:cNvSpPr txBox="1">
            <a:spLocks noChangeArrowheads="1"/>
          </p:cNvSpPr>
          <p:nvPr/>
        </p:nvSpPr>
        <p:spPr bwMode="auto">
          <a:xfrm>
            <a:off x="617220" y="2624125"/>
            <a:ext cx="2797888" cy="67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latin typeface="Arial" panose="020B0604020202020204" pitchFamily="34" charset="0"/>
                <a:ea typeface="+mn-ea" charset="0"/>
                <a:cs typeface="Arial" panose="020B0604020202020204" pitchFamily="34" charset="0"/>
              </a:rPr>
              <a:t>Quality of submitted financial statements</a:t>
            </a:r>
            <a:endParaRPr kumimoji="0" lang="en-US" altLang="en-US" i="0" u="none" strike="noStrike" cap="none" normalizeH="0" baseline="0" dirty="0">
              <a:ln>
                <a:noFill/>
              </a:ln>
              <a:solidFill>
                <a:schemeClr val="tx1"/>
              </a:solidFill>
              <a:effectLst/>
              <a:latin typeface="Arial" panose="020B0604020202020204" pitchFamily="34" charset="0"/>
            </a:endParaRPr>
          </a:p>
        </p:txBody>
      </p:sp>
      <p:sp>
        <p:nvSpPr>
          <p:cNvPr id="36" name="Rectangle 35"/>
          <p:cNvSpPr/>
          <p:nvPr/>
        </p:nvSpPr>
        <p:spPr>
          <a:xfrm>
            <a:off x="3722535" y="4197867"/>
            <a:ext cx="2792808" cy="1214004"/>
          </a:xfrm>
          <a:prstGeom prst="rect">
            <a:avLst/>
          </a:prstGeom>
          <a:solidFill>
            <a:srgbClr val="AAEFA7"/>
          </a:solidFill>
          <a:ln w="3175" cap="flat" cmpd="sng" algn="ctr">
            <a:solidFill>
              <a:sysClr val="windowText" lastClr="000000">
                <a:shade val="95000"/>
                <a:satMod val="105000"/>
              </a:sysClr>
            </a:solidFill>
            <a:prstDash val="solid"/>
          </a:ln>
          <a:effectLst/>
        </p:spPr>
        <p:txBody>
          <a:bodyPr rtlCol="0" anchor="ctr"/>
          <a:lstStyle/>
          <a:p>
            <a:pPr algn="ctr"/>
            <a:r>
              <a:rPr lang="en-ZA" dirty="0">
                <a:latin typeface="Arial" panose="020B0604020202020204" pitchFamily="34" charset="0"/>
                <a:cs typeface="Arial" panose="020B0604020202020204" pitchFamily="34" charset="0"/>
              </a:rPr>
              <a:t>Human resource management</a:t>
            </a:r>
          </a:p>
        </p:txBody>
      </p:sp>
      <p:sp>
        <p:nvSpPr>
          <p:cNvPr id="37" name="Rectangle 36"/>
          <p:cNvSpPr/>
          <p:nvPr/>
        </p:nvSpPr>
        <p:spPr>
          <a:xfrm>
            <a:off x="6706523" y="4197867"/>
            <a:ext cx="2782794" cy="1246054"/>
          </a:xfrm>
          <a:prstGeom prst="rect">
            <a:avLst/>
          </a:prstGeom>
          <a:solidFill>
            <a:srgbClr val="FFE697"/>
          </a:solidFill>
          <a:ln w="3175" cap="flat" cmpd="sng" algn="ctr">
            <a:solidFill>
              <a:sysClr val="windowText" lastClr="000000">
                <a:shade val="95000"/>
                <a:satMod val="105000"/>
              </a:sysClr>
            </a:solidFill>
            <a:prstDash val="solid"/>
          </a:ln>
          <a:effectLst/>
        </p:spPr>
        <p:txBody>
          <a:bodyPr rtlCol="0" anchor="ctr"/>
          <a:lstStyle/>
          <a:p>
            <a:pPr algn="ctr"/>
            <a:r>
              <a:rPr lang="en-ZA" dirty="0">
                <a:latin typeface="Arial" panose="020B0604020202020204" pitchFamily="34" charset="0"/>
                <a:cs typeface="Arial" panose="020B0604020202020204" pitchFamily="34" charset="0"/>
              </a:rPr>
              <a:t>Information techno</a:t>
            </a:r>
            <a:r>
              <a:rPr lang="en-ZA" dirty="0"/>
              <a:t>logy</a:t>
            </a:r>
          </a:p>
        </p:txBody>
      </p:sp>
      <p:sp>
        <p:nvSpPr>
          <p:cNvPr id="38" name="Rectangle 37"/>
          <p:cNvSpPr/>
          <p:nvPr/>
        </p:nvSpPr>
        <p:spPr>
          <a:xfrm>
            <a:off x="625646" y="4190130"/>
            <a:ext cx="2915684" cy="1221741"/>
          </a:xfrm>
          <a:prstGeom prst="rect">
            <a:avLst/>
          </a:prstGeom>
          <a:solidFill>
            <a:srgbClr val="FFE697"/>
          </a:solidFill>
          <a:ln w="3175" cap="flat" cmpd="sng" algn="ctr">
            <a:solidFill>
              <a:sysClr val="windowText" lastClr="000000">
                <a:shade val="95000"/>
                <a:satMod val="105000"/>
              </a:sysClr>
            </a:solidFill>
            <a:prstDash val="solid"/>
          </a:ln>
          <a:effectLst/>
        </p:spPr>
        <p:txBody>
          <a:bodyPr rtlCol="0" anchor="ctr"/>
          <a:lstStyle/>
          <a:p>
            <a:pPr algn="ctr"/>
            <a:r>
              <a:rPr lang="en-ZA" dirty="0">
                <a:latin typeface="Arial" panose="020B0604020202020204" pitchFamily="34" charset="0"/>
                <a:cs typeface="Arial" panose="020B0604020202020204" pitchFamily="34" charset="0"/>
              </a:rPr>
              <a:t>Financial health</a:t>
            </a:r>
          </a:p>
        </p:txBody>
      </p:sp>
      <p:sp>
        <p:nvSpPr>
          <p:cNvPr id="39" name="TextBox 415"/>
          <p:cNvSpPr txBox="1">
            <a:spLocks noChangeArrowheads="1"/>
          </p:cNvSpPr>
          <p:nvPr/>
        </p:nvSpPr>
        <p:spPr bwMode="auto">
          <a:xfrm>
            <a:off x="841375" y="5140325"/>
            <a:ext cx="873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41"/>
          <p:cNvSpPr/>
          <p:nvPr/>
        </p:nvSpPr>
        <p:spPr>
          <a:xfrm>
            <a:off x="3722932" y="2339813"/>
            <a:ext cx="2792411" cy="1530549"/>
          </a:xfrm>
          <a:prstGeom prst="rect">
            <a:avLst/>
          </a:prstGeom>
          <a:solidFill>
            <a:srgbClr val="F9A1A1"/>
          </a:solidFill>
          <a:ln w="3175" cap="flat" cmpd="sng" algn="ctr">
            <a:solidFill>
              <a:sysClr val="windowText" lastClr="000000">
                <a:shade val="95000"/>
                <a:satMod val="105000"/>
              </a:sysClr>
            </a:solidFill>
            <a:prstDash val="solid"/>
          </a:ln>
          <a:effectLst/>
        </p:spPr>
        <p:txBody>
          <a:bodyPr rtlCol="0" anchor="ctr"/>
          <a:lstStyle/>
          <a:p>
            <a:endParaRPr lang="en-ZA"/>
          </a:p>
        </p:txBody>
      </p:sp>
      <p:sp>
        <p:nvSpPr>
          <p:cNvPr id="41" name="TextBox 418"/>
          <p:cNvSpPr txBox="1">
            <a:spLocks noChangeArrowheads="1"/>
          </p:cNvSpPr>
          <p:nvPr/>
        </p:nvSpPr>
        <p:spPr bwMode="auto">
          <a:xfrm>
            <a:off x="3735383" y="2666932"/>
            <a:ext cx="26658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latin typeface="Arial" panose="020B0604020202020204" pitchFamily="34" charset="0"/>
                <a:ea typeface="+mn-ea" charset="0"/>
                <a:cs typeface="Arial" panose="020B0604020202020204" pitchFamily="34" charset="0"/>
              </a:rPr>
              <a:t>Quality of submitted performance information</a:t>
            </a:r>
            <a:endParaRPr kumimoji="0" lang="en-US" altLang="en-US" i="0" u="none" strike="noStrike" cap="none" normalizeH="0" baseline="0" dirty="0">
              <a:ln>
                <a:noFill/>
              </a:ln>
              <a:solidFill>
                <a:schemeClr val="tx1"/>
              </a:solidFill>
              <a:effectLst/>
              <a:latin typeface="Arial" panose="020B0604020202020204" pitchFamily="34" charset="0"/>
            </a:endParaRPr>
          </a:p>
        </p:txBody>
      </p:sp>
      <p:sp>
        <p:nvSpPr>
          <p:cNvPr id="44" name="Rectangle 43"/>
          <p:cNvSpPr/>
          <p:nvPr/>
        </p:nvSpPr>
        <p:spPr>
          <a:xfrm>
            <a:off x="6706523" y="2339813"/>
            <a:ext cx="2782794" cy="1530549"/>
          </a:xfrm>
          <a:prstGeom prst="rect">
            <a:avLst/>
          </a:prstGeom>
          <a:solidFill>
            <a:srgbClr val="F9A1A1"/>
          </a:solidFill>
          <a:ln w="3175" cap="flat" cmpd="sng" algn="ctr">
            <a:solidFill>
              <a:sysClr val="windowText" lastClr="000000">
                <a:shade val="95000"/>
                <a:satMod val="105000"/>
              </a:sysClr>
            </a:solidFill>
            <a:prstDash val="solid"/>
          </a:ln>
          <a:effectLst/>
        </p:spPr>
        <p:txBody>
          <a:bodyPr rtlCol="0" anchor="t"/>
          <a:lstStyle/>
          <a:p>
            <a:pPr algn="ctr"/>
            <a:endParaRPr lang="en-ZA" dirty="0">
              <a:latin typeface="Arial" panose="020B0604020202020204" pitchFamily="34" charset="0"/>
              <a:cs typeface="Arial" panose="020B0604020202020204" pitchFamily="34" charset="0"/>
            </a:endParaRPr>
          </a:p>
          <a:p>
            <a:pPr algn="ctr"/>
            <a:r>
              <a:rPr lang="en-ZA" dirty="0">
                <a:latin typeface="Arial" panose="020B0604020202020204" pitchFamily="34" charset="0"/>
                <a:cs typeface="Arial" panose="020B0604020202020204" pitchFamily="34" charset="0"/>
              </a:rPr>
              <a:t>Supply chain </a:t>
            </a:r>
          </a:p>
          <a:p>
            <a:pPr algn="ctr"/>
            <a:r>
              <a:rPr lang="en-ZA" dirty="0">
                <a:latin typeface="Arial" panose="020B0604020202020204" pitchFamily="34" charset="0"/>
                <a:cs typeface="Arial" panose="020B0604020202020204" pitchFamily="34" charset="0"/>
              </a:rPr>
              <a:t>management</a:t>
            </a:r>
          </a:p>
        </p:txBody>
      </p:sp>
      <p:pic>
        <p:nvPicPr>
          <p:cNvPr id="3131" name="Picture 4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9288" y="5131567"/>
            <a:ext cx="238538" cy="182378"/>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4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3931" y="3393259"/>
            <a:ext cx="399591" cy="167469"/>
          </a:xfrm>
          <a:prstGeom prst="rect">
            <a:avLst/>
          </a:prstGeom>
          <a:noFill/>
          <a:extLst>
            <a:ext uri="{909E8E84-426E-40DD-AFC4-6F175D3DCCD1}">
              <a14:hiddenFill xmlns:a14="http://schemas.microsoft.com/office/drawing/2010/main">
                <a:solidFill>
                  <a:srgbClr val="FFFFFF"/>
                </a:solidFill>
              </a14:hiddenFill>
            </a:ext>
          </a:extLst>
        </p:spPr>
      </p:pic>
      <p:pic>
        <p:nvPicPr>
          <p:cNvPr id="3127" name="Picture 4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881" y="3365813"/>
            <a:ext cx="401922" cy="222362"/>
          </a:xfrm>
          <a:prstGeom prst="rect">
            <a:avLst/>
          </a:prstGeom>
          <a:noFill/>
          <a:extLst>
            <a:ext uri="{909E8E84-426E-40DD-AFC4-6F175D3DCCD1}">
              <a14:hiddenFill xmlns:a14="http://schemas.microsoft.com/office/drawing/2010/main">
                <a:solidFill>
                  <a:srgbClr val="FFFFFF"/>
                </a:solidFill>
              </a14:hiddenFill>
            </a:ext>
          </a:extLst>
        </p:spPr>
      </p:pic>
      <p:pic>
        <p:nvPicPr>
          <p:cNvPr id="3125" name="Picture 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626" y="3398819"/>
            <a:ext cx="300056" cy="231400"/>
          </a:xfrm>
          <a:prstGeom prst="rect">
            <a:avLst/>
          </a:prstGeom>
          <a:noFill/>
          <a:extLst>
            <a:ext uri="{909E8E84-426E-40DD-AFC4-6F175D3DCCD1}">
              <a14:hiddenFill xmlns:a14="http://schemas.microsoft.com/office/drawing/2010/main">
                <a:solidFill>
                  <a:srgbClr val="FFFFFF"/>
                </a:solidFill>
              </a14:hiddenFill>
            </a:ext>
          </a:extLst>
        </p:spPr>
      </p:pic>
      <p:sp>
        <p:nvSpPr>
          <p:cNvPr id="3147" name="Rectangle 88"/>
          <p:cNvSpPr>
            <a:spLocks noChangeArrowheads="1"/>
          </p:cNvSpPr>
          <p:nvPr/>
        </p:nvSpPr>
        <p:spPr bwMode="auto">
          <a:xfrm>
            <a:off x="0" y="0"/>
            <a:ext cx="10383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095" tIns="831588" rIns="856980" bIns="45720" numCol="1" anchor="ctr" anchorCtr="0" compatLnSpc="1">
            <a:prstTxWarp prst="textNoShape">
              <a:avLst/>
            </a:prstTxWarp>
            <a:spAutoFit/>
          </a:bodyPr>
          <a:lstStyle/>
          <a:p>
            <a:endParaRPr lang="en-ZA"/>
          </a:p>
        </p:txBody>
      </p:sp>
      <p:sp>
        <p:nvSpPr>
          <p:cNvPr id="3148" name="Rectangle 137"/>
          <p:cNvSpPr>
            <a:spLocks noChangeArrowheads="1"/>
          </p:cNvSpPr>
          <p:nvPr/>
        </p:nvSpPr>
        <p:spPr bwMode="auto">
          <a:xfrm>
            <a:off x="0" y="457200"/>
            <a:ext cx="103838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100" b="0" i="0" u="none" strike="noStrike" cap="none" normalizeH="0" baseline="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45" name="Picture 44"/>
          <p:cNvPicPr/>
          <p:nvPr/>
        </p:nvPicPr>
        <p:blipFill>
          <a:blip r:embed="rId7" cstate="print"/>
          <a:stretch>
            <a:fillRect/>
          </a:stretch>
        </p:blipFill>
        <p:spPr>
          <a:xfrm>
            <a:off x="4864456" y="5140325"/>
            <a:ext cx="190500" cy="190500"/>
          </a:xfrm>
          <a:prstGeom prst="rect">
            <a:avLst/>
          </a:prstGeom>
        </p:spPr>
      </p:pic>
      <p:sp>
        <p:nvSpPr>
          <p:cNvPr id="13" name="Slide Number Placeholder 12"/>
          <p:cNvSpPr>
            <a:spLocks noGrp="1"/>
          </p:cNvSpPr>
          <p:nvPr>
            <p:ph type="sldNum" sz="quarter" idx="12"/>
          </p:nvPr>
        </p:nvSpPr>
        <p:spPr/>
        <p:txBody>
          <a:bodyPr/>
          <a:lstStyle/>
          <a:p>
            <a:fld id="{6434ABD1-81A3-44C0-ADD6-DB07EAD19A43}" type="slidenum">
              <a:rPr lang="en-US" smtClean="0"/>
              <a:pPr/>
              <a:t>10</a:t>
            </a:fld>
            <a:endParaRPr lang="en-US" dirty="0"/>
          </a:p>
        </p:txBody>
      </p:sp>
      <p:pic>
        <p:nvPicPr>
          <p:cNvPr id="40" name="Picture 4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9921" y="5037740"/>
            <a:ext cx="401922" cy="22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1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349744"/>
          </a:xfrm>
        </p:spPr>
        <p:txBody>
          <a:bodyPr>
            <a:normAutofit/>
          </a:bodyPr>
          <a:lstStyle/>
          <a:p>
            <a:endParaRPr lang="en-ZA" sz="1300" dirty="0"/>
          </a:p>
        </p:txBody>
      </p:sp>
      <p:sp>
        <p:nvSpPr>
          <p:cNvPr id="4" name="Rectangle 7"/>
          <p:cNvSpPr>
            <a:spLocks noChangeArrowheads="1"/>
          </p:cNvSpPr>
          <p:nvPr/>
        </p:nvSpPr>
        <p:spPr bwMode="auto">
          <a:xfrm>
            <a:off x="634072" y="82326"/>
            <a:ext cx="1381535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sz="1300"/>
          </a:p>
        </p:txBody>
      </p:sp>
      <p:grpSp>
        <p:nvGrpSpPr>
          <p:cNvPr id="5" name="Group 4"/>
          <p:cNvGrpSpPr/>
          <p:nvPr/>
        </p:nvGrpSpPr>
        <p:grpSpPr>
          <a:xfrm>
            <a:off x="0" y="-132758"/>
            <a:ext cx="10383837" cy="1631968"/>
            <a:chOff x="1" y="-78129"/>
            <a:chExt cx="7625080" cy="891828"/>
          </a:xfrm>
        </p:grpSpPr>
        <p:grpSp>
          <p:nvGrpSpPr>
            <p:cNvPr id="6" name="Group 5"/>
            <p:cNvGrpSpPr/>
            <p:nvPr/>
          </p:nvGrpSpPr>
          <p:grpSpPr>
            <a:xfrm>
              <a:off x="1" y="-78129"/>
              <a:ext cx="7625080" cy="704774"/>
              <a:chOff x="-21945" y="-78129"/>
              <a:chExt cx="7625080" cy="704774"/>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300"/>
              </a:p>
            </p:txBody>
          </p:sp>
          <p:sp>
            <p:nvSpPr>
              <p:cNvPr id="9" name="Text Box 1362"/>
              <p:cNvSpPr txBox="1"/>
              <p:nvPr/>
            </p:nvSpPr>
            <p:spPr>
              <a:xfrm>
                <a:off x="153498" y="-78129"/>
                <a:ext cx="5692592"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3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4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442696" y="203750"/>
                <a:ext cx="1929041" cy="33918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3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300"/>
            </a:p>
          </p:txBody>
        </p:sp>
      </p:grpSp>
      <p:sp>
        <p:nvSpPr>
          <p:cNvPr id="11" name="Rectangle 10"/>
          <p:cNvSpPr>
            <a:spLocks noChangeArrowheads="1"/>
          </p:cNvSpPr>
          <p:nvPr/>
        </p:nvSpPr>
        <p:spPr bwMode="auto">
          <a:xfrm>
            <a:off x="634072" y="333865"/>
            <a:ext cx="1381535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sz="1300"/>
          </a:p>
        </p:txBody>
      </p:sp>
      <p:sp>
        <p:nvSpPr>
          <p:cNvPr id="21" name="Rectangle 20"/>
          <p:cNvSpPr/>
          <p:nvPr/>
        </p:nvSpPr>
        <p:spPr>
          <a:xfrm>
            <a:off x="238919" y="2283981"/>
            <a:ext cx="9982200" cy="4467655"/>
          </a:xfrm>
          <a:prstGeom prst="rect">
            <a:avLst/>
          </a:prstGeom>
          <a:noFill/>
          <a:ln w="38100" cap="flat" cmpd="sng" algn="ctr">
            <a:solidFill>
              <a:srgbClr val="C00000"/>
            </a:solidFill>
            <a:prstDash val="solid"/>
          </a:ln>
          <a:effectLst/>
        </p:spPr>
        <p:txBody>
          <a:bodyPr rtlCol="0" anchor="ctr"/>
          <a:lstStyle/>
          <a:p>
            <a:endParaRPr lang="en-ZA" sz="1300"/>
          </a:p>
        </p:txBody>
      </p:sp>
      <p:sp>
        <p:nvSpPr>
          <p:cNvPr id="25" name="TextBox 372"/>
          <p:cNvSpPr txBox="1">
            <a:spLocks noChangeArrowheads="1"/>
          </p:cNvSpPr>
          <p:nvPr/>
        </p:nvSpPr>
        <p:spPr bwMode="auto">
          <a:xfrm>
            <a:off x="5405438" y="3470275"/>
            <a:ext cx="27162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7F7F7F"/>
                </a:solidFill>
                <a:effectLst/>
                <a:latin typeface="Arial Narrow" panose="020B0606020202030204" pitchFamily="34" charset="0"/>
                <a:ea typeface="+mn-ea" charset="0"/>
              </a:rPr>
              <a:t>… </a:t>
            </a:r>
            <a:endParaRPr kumimoji="0" lang="en-US" altLang="en-US" sz="13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ndParaRPr>
          </a:p>
        </p:txBody>
      </p:sp>
      <p:sp>
        <p:nvSpPr>
          <p:cNvPr id="28" name="TextBox 379"/>
          <p:cNvSpPr txBox="1">
            <a:spLocks noChangeArrowheads="1"/>
          </p:cNvSpPr>
          <p:nvPr/>
        </p:nvSpPr>
        <p:spPr bwMode="auto">
          <a:xfrm>
            <a:off x="4065588" y="2790825"/>
            <a:ext cx="2619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Arial Narrow" panose="020B0606020202030204" pitchFamily="34" charset="0"/>
                <a:ea typeface="+mn-ea" charset="0"/>
                <a:cs typeface="+mn-cs" charset="0"/>
              </a:rPr>
              <a:t>2</a:t>
            </a:r>
            <a:endParaRPr kumimoji="0" lang="en-US" altLang="en-US" sz="1300" b="0" i="0" u="none" strike="noStrike" cap="none" normalizeH="0" baseline="0">
              <a:ln>
                <a:noFill/>
              </a:ln>
              <a:solidFill>
                <a:schemeClr val="tx1"/>
              </a:solidFill>
              <a:effectLst/>
              <a:latin typeface="Arial" panose="020B0604020202020204" pitchFamily="34" charset="0"/>
            </a:endParaRPr>
          </a:p>
        </p:txBody>
      </p:sp>
      <p:sp>
        <p:nvSpPr>
          <p:cNvPr id="49" name="Rectangle 438"/>
          <p:cNvSpPr>
            <a:spLocks noChangeArrowheads="1"/>
          </p:cNvSpPr>
          <p:nvPr/>
        </p:nvSpPr>
        <p:spPr bwMode="auto">
          <a:xfrm>
            <a:off x="391319" y="3052763"/>
            <a:ext cx="3352008" cy="45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ea typeface="+mn-ea" charset="0"/>
                <a:cs typeface="Arial" panose="020B0604020202020204" pitchFamily="34" charset="0"/>
              </a:rPr>
              <a:t>Leadership</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0" name="Rectangle 439"/>
          <p:cNvSpPr>
            <a:spLocks noChangeArrowheads="1"/>
          </p:cNvSpPr>
          <p:nvPr/>
        </p:nvSpPr>
        <p:spPr bwMode="auto">
          <a:xfrm>
            <a:off x="391320" y="3427412"/>
            <a:ext cx="3200399" cy="418612"/>
          </a:xfrm>
          <a:prstGeom prst="rect">
            <a:avLst/>
          </a:prstGeom>
          <a:solidFill>
            <a:srgbClr val="AAEFA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Effective leadership culture</a:t>
            </a: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300" b="0" i="0" u="none" strike="noStrike" cap="none" normalizeH="0" baseline="0" dirty="0">
              <a:ln>
                <a:noFill/>
              </a:ln>
              <a:solidFill>
                <a:schemeClr val="tx1"/>
              </a:solidFill>
              <a:effectLst/>
              <a:ea typeface="Times New Roman" panose="02020603050405020304" pitchFamily="18" charset="0"/>
            </a:endParaRPr>
          </a:p>
        </p:txBody>
      </p:sp>
      <p:sp>
        <p:nvSpPr>
          <p:cNvPr id="51" name="Rectangle 440"/>
          <p:cNvSpPr>
            <a:spLocks noChangeArrowheads="1"/>
          </p:cNvSpPr>
          <p:nvPr/>
        </p:nvSpPr>
        <p:spPr bwMode="auto">
          <a:xfrm>
            <a:off x="391320" y="3937464"/>
            <a:ext cx="3200399" cy="420188"/>
          </a:xfrm>
          <a:prstGeom prst="rect">
            <a:avLst/>
          </a:prstGeom>
          <a:solidFill>
            <a:srgbClr val="FFE69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Oversight responsibility</a:t>
            </a:r>
            <a:endParaRPr kumimoji="0" lang="en-US" altLang="en-US" sz="1300" b="0" i="0" u="none" strike="noStrike" cap="none" normalizeH="0" baseline="0" dirty="0">
              <a:ln>
                <a:noFill/>
              </a:ln>
              <a:solidFill>
                <a:schemeClr val="tx1"/>
              </a:solidFill>
              <a:effectLst/>
              <a:ea typeface="Times New Roman" panose="02020603050405020304" pitchFamily="18" charset="0"/>
            </a:endParaRPr>
          </a:p>
        </p:txBody>
      </p:sp>
      <p:sp>
        <p:nvSpPr>
          <p:cNvPr id="52" name="Rectangle 441"/>
          <p:cNvSpPr>
            <a:spLocks noChangeArrowheads="1"/>
          </p:cNvSpPr>
          <p:nvPr/>
        </p:nvSpPr>
        <p:spPr bwMode="auto">
          <a:xfrm>
            <a:off x="381928" y="4467838"/>
            <a:ext cx="3200400" cy="312880"/>
          </a:xfrm>
          <a:prstGeom prst="rect">
            <a:avLst/>
          </a:prstGeom>
          <a:solidFill>
            <a:srgbClr val="AAEFA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HR management</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3" name="Rectangle 442"/>
          <p:cNvSpPr>
            <a:spLocks noChangeArrowheads="1"/>
          </p:cNvSpPr>
          <p:nvPr/>
        </p:nvSpPr>
        <p:spPr bwMode="auto">
          <a:xfrm>
            <a:off x="399093" y="4897868"/>
            <a:ext cx="3200400" cy="367153"/>
          </a:xfrm>
          <a:prstGeom prst="rect">
            <a:avLst/>
          </a:prstGeom>
          <a:solidFill>
            <a:srgbClr val="AAEFA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Policies and procedures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4" name="Rectangle 443"/>
          <p:cNvSpPr>
            <a:spLocks noChangeArrowheads="1"/>
          </p:cNvSpPr>
          <p:nvPr/>
        </p:nvSpPr>
        <p:spPr bwMode="auto">
          <a:xfrm>
            <a:off x="345974" y="5370702"/>
            <a:ext cx="3253519" cy="327895"/>
          </a:xfrm>
          <a:prstGeom prst="rect">
            <a:avLst/>
          </a:prstGeom>
          <a:solidFill>
            <a:srgbClr val="FFE69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 action plans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5" name="Rectangle 444"/>
          <p:cNvSpPr>
            <a:spLocks noChangeArrowheads="1"/>
          </p:cNvSpPr>
          <p:nvPr/>
        </p:nvSpPr>
        <p:spPr bwMode="auto">
          <a:xfrm>
            <a:off x="345974" y="5794487"/>
            <a:ext cx="3215951" cy="338455"/>
          </a:xfrm>
          <a:prstGeom prst="rect">
            <a:avLst/>
          </a:prstGeom>
          <a:solidFill>
            <a:srgbClr val="FFE69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governanc</a:t>
            </a:r>
            <a:r>
              <a:rPr kumimoji="0" lang="en-US" altLang="en-US" sz="1300" b="0" i="0" u="none" strike="noStrike" cap="none" normalizeH="0" baseline="0" dirty="0">
                <a:ln>
                  <a:noFill/>
                </a:ln>
                <a:solidFill>
                  <a:srgbClr val="000000"/>
                </a:solidFill>
                <a:effectLst/>
                <a:latin typeface="Arial" panose="020B0604020202020204" pitchFamily="34" charset="0"/>
                <a:ea typeface="+mn-ea" charset="0"/>
                <a:cs typeface="Arial" panose="020B0604020202020204" pitchFamily="34" charset="0"/>
              </a:rPr>
              <a:t>e</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6" name="Rectangle 446"/>
          <p:cNvSpPr>
            <a:spLocks noChangeArrowheads="1"/>
          </p:cNvSpPr>
          <p:nvPr/>
        </p:nvSpPr>
        <p:spPr bwMode="auto">
          <a:xfrm>
            <a:off x="4026989" y="3450374"/>
            <a:ext cx="2850513" cy="372010"/>
          </a:xfrm>
          <a:prstGeom prst="rect">
            <a:avLst/>
          </a:prstGeom>
          <a:solidFill>
            <a:srgbClr val="AAEFA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Proper record keeping</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7" name="Rectangle 447"/>
          <p:cNvSpPr>
            <a:spLocks noChangeArrowheads="1"/>
          </p:cNvSpPr>
          <p:nvPr/>
        </p:nvSpPr>
        <p:spPr bwMode="auto">
          <a:xfrm>
            <a:off x="4026988" y="3928995"/>
            <a:ext cx="2850513" cy="429224"/>
          </a:xfrm>
          <a:prstGeom prst="rect">
            <a:avLst/>
          </a:prstGeom>
          <a:solidFill>
            <a:srgbClr val="AAEFA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Processing and reconciling controls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8" name="Rectangle 448"/>
          <p:cNvSpPr>
            <a:spLocks noChangeArrowheads="1"/>
          </p:cNvSpPr>
          <p:nvPr/>
        </p:nvSpPr>
        <p:spPr bwMode="auto">
          <a:xfrm rot="10800000" flipV="1">
            <a:off x="4016826" y="4488575"/>
            <a:ext cx="2870833" cy="334024"/>
          </a:xfrm>
          <a:prstGeom prst="rect">
            <a:avLst/>
          </a:prstGeom>
          <a:solidFill>
            <a:srgbClr val="F9A1A1"/>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Regular reporting</a:t>
            </a:r>
            <a:endParaRPr kumimoji="0" lang="en-US" altLang="en-US" sz="13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9" name="Rectangle 449"/>
          <p:cNvSpPr>
            <a:spLocks noChangeArrowheads="1"/>
          </p:cNvSpPr>
          <p:nvPr/>
        </p:nvSpPr>
        <p:spPr bwMode="auto">
          <a:xfrm>
            <a:off x="4006668" y="4967504"/>
            <a:ext cx="2870833" cy="350972"/>
          </a:xfrm>
          <a:prstGeom prst="rect">
            <a:avLst/>
          </a:prstGeom>
          <a:solidFill>
            <a:srgbClr val="F9A1A1"/>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Compliance reporting</a:t>
            </a:r>
            <a:endParaRPr kumimoji="0" lang="en-US" altLang="en-US" sz="13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60" name="Rectangle 450"/>
          <p:cNvSpPr>
            <a:spLocks noChangeArrowheads="1"/>
          </p:cNvSpPr>
          <p:nvPr/>
        </p:nvSpPr>
        <p:spPr bwMode="auto">
          <a:xfrm rot="10800000" flipV="1">
            <a:off x="4026988" y="5495473"/>
            <a:ext cx="2859245" cy="355325"/>
          </a:xfrm>
          <a:prstGeom prst="rect">
            <a:avLst/>
          </a:prstGeom>
          <a:solidFill>
            <a:srgbClr val="FFE69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system controls</a:t>
            </a:r>
            <a:endParaRPr kumimoji="0" lang="en-US" altLang="en-US" sz="1300" b="0" i="0" u="none" strike="noStrike" cap="none" normalizeH="0" baseline="0" dirty="0">
              <a:ln>
                <a:noFill/>
              </a:ln>
              <a:solidFill>
                <a:schemeClr val="tx1"/>
              </a:solidFill>
              <a:effectLst/>
              <a:ea typeface="Times New Roman" panose="02020603050405020304" pitchFamily="18" charset="0"/>
            </a:endParaRPr>
          </a:p>
        </p:txBody>
      </p:sp>
      <p:sp>
        <p:nvSpPr>
          <p:cNvPr id="61" name="Rectangle 451"/>
          <p:cNvSpPr>
            <a:spLocks noChangeArrowheads="1"/>
          </p:cNvSpPr>
          <p:nvPr/>
        </p:nvSpPr>
        <p:spPr bwMode="auto">
          <a:xfrm>
            <a:off x="3787606" y="2328308"/>
            <a:ext cx="3350046" cy="42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97D"/>
                </a:solidFill>
                <a:effectLst/>
                <a:latin typeface="Arial" panose="020B0604020202020204" pitchFamily="34" charset="0"/>
                <a:ea typeface="Times New Roman" panose="02020603050405020304" pitchFamily="18" charset="0"/>
                <a:cs typeface="Arial" panose="020B0604020202020204" pitchFamily="34" charset="0"/>
              </a:rPr>
              <a:t>Status of drivers of internal control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300"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ea typeface="+mn-ea" charset="0"/>
                <a:cs typeface="Arial" panose="020B0604020202020204" pitchFamily="34" charset="0"/>
              </a:rPr>
              <a:t>Financial and performance management</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67" name="Left-Right Arrow 66"/>
          <p:cNvSpPr>
            <a:spLocks noChangeArrowheads="1"/>
          </p:cNvSpPr>
          <p:nvPr/>
        </p:nvSpPr>
        <p:spPr bwMode="auto">
          <a:xfrm>
            <a:off x="3647296" y="5465855"/>
            <a:ext cx="228083" cy="195644"/>
          </a:xfrm>
          <a:prstGeom prst="leftRightArrow">
            <a:avLst>
              <a:gd name="adj1" fmla="val 50000"/>
              <a:gd name="adj2" fmla="val 31273"/>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69" name="Left-Right Arrow 68"/>
          <p:cNvSpPr>
            <a:spLocks noChangeArrowheads="1"/>
          </p:cNvSpPr>
          <p:nvPr/>
        </p:nvSpPr>
        <p:spPr bwMode="auto">
          <a:xfrm>
            <a:off x="3646986" y="5850799"/>
            <a:ext cx="247604" cy="259806"/>
          </a:xfrm>
          <a:prstGeom prst="leftRightArrow">
            <a:avLst>
              <a:gd name="adj1" fmla="val 50000"/>
              <a:gd name="adj2" fmla="val 31273"/>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62" name="Rectangle 459"/>
          <p:cNvSpPr>
            <a:spLocks noChangeArrowheads="1"/>
          </p:cNvSpPr>
          <p:nvPr/>
        </p:nvSpPr>
        <p:spPr bwMode="auto">
          <a:xfrm>
            <a:off x="7991094" y="3041653"/>
            <a:ext cx="84296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ea typeface="+mn-ea" charset="0"/>
                <a:cs typeface="Arial" panose="020B0604020202020204" pitchFamily="34" charset="0"/>
              </a:rPr>
              <a:t>   Governance</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63" name="Rectangle 466"/>
          <p:cNvSpPr>
            <a:spLocks noChangeArrowheads="1"/>
          </p:cNvSpPr>
          <p:nvPr/>
        </p:nvSpPr>
        <p:spPr bwMode="auto">
          <a:xfrm>
            <a:off x="7306768" y="3498848"/>
            <a:ext cx="2304751" cy="347176"/>
          </a:xfrm>
          <a:prstGeom prst="rect">
            <a:avLst/>
          </a:prstGeom>
          <a:solidFill>
            <a:srgbClr val="AAEFA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Risk management</a:t>
            </a:r>
            <a:endParaRPr kumimoji="0" lang="en-US" altLang="en-US" sz="1300" b="0" i="0" u="none" strike="noStrike" cap="none" normalizeH="0" baseline="0" dirty="0">
              <a:ln>
                <a:noFill/>
              </a:ln>
              <a:solidFill>
                <a:schemeClr val="tx1"/>
              </a:solidFill>
              <a:effectLst/>
              <a:ea typeface="Times New Roman" panose="02020603050405020304" pitchFamily="18" charset="0"/>
            </a:endParaRPr>
          </a:p>
        </p:txBody>
      </p:sp>
      <p:sp>
        <p:nvSpPr>
          <p:cNvPr id="70" name="Rectangle 467"/>
          <p:cNvSpPr>
            <a:spLocks noChangeArrowheads="1"/>
          </p:cNvSpPr>
          <p:nvPr/>
        </p:nvSpPr>
        <p:spPr bwMode="auto">
          <a:xfrm rot="10800000" flipV="1">
            <a:off x="7306768" y="3943983"/>
            <a:ext cx="2304750" cy="360047"/>
          </a:xfrm>
          <a:prstGeom prst="rect">
            <a:avLst/>
          </a:prstGeom>
          <a:solidFill>
            <a:srgbClr val="FFE69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ea typeface="+mn-ea" charset="0"/>
                <a:cs typeface="Arial" panose="020B0604020202020204" pitchFamily="34" charset="0"/>
              </a:rPr>
              <a:t> Internal audit</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71" name="Rectangle 468"/>
          <p:cNvSpPr>
            <a:spLocks noChangeArrowheads="1"/>
          </p:cNvSpPr>
          <p:nvPr/>
        </p:nvSpPr>
        <p:spPr bwMode="auto">
          <a:xfrm rot="10800000" flipV="1">
            <a:off x="7312765" y="4453152"/>
            <a:ext cx="2298752" cy="369447"/>
          </a:xfrm>
          <a:prstGeom prst="rect">
            <a:avLst/>
          </a:prstGeom>
          <a:solidFill>
            <a:srgbClr val="AAEFA7"/>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Audit committee</a:t>
            </a:r>
            <a:endParaRPr kumimoji="0" lang="en-US" altLang="en-US" sz="13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79" name="Text Box 16"/>
          <p:cNvSpPr txBox="1">
            <a:spLocks noChangeArrowheads="1"/>
          </p:cNvSpPr>
          <p:nvPr/>
        </p:nvSpPr>
        <p:spPr bwMode="auto">
          <a:xfrm>
            <a:off x="4068763" y="2787650"/>
            <a:ext cx="2619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Arial Narrow" panose="020B0606020202030204" pitchFamily="34" charset="0"/>
                <a:ea typeface="+mn-ea" charset="0"/>
                <a:cs typeface="+mn-cs" charset="0"/>
              </a:rPr>
              <a:t>2</a:t>
            </a:r>
            <a:endParaRPr kumimoji="0" lang="en-US" altLang="en-US" sz="1300" b="0" i="0" u="none" strike="noStrike" cap="none" normalizeH="0" baseline="0">
              <a:ln>
                <a:noFill/>
              </a:ln>
              <a:solidFill>
                <a:schemeClr val="tx1"/>
              </a:solidFill>
              <a:effectLst/>
              <a:latin typeface="Arial" panose="020B0604020202020204" pitchFamily="34" charset="0"/>
            </a:endParaRPr>
          </a:p>
        </p:txBody>
      </p:sp>
      <p:sp>
        <p:nvSpPr>
          <p:cNvPr id="93" name="Left-Right Arrow 92"/>
          <p:cNvSpPr>
            <a:spLocks noChangeArrowheads="1"/>
          </p:cNvSpPr>
          <p:nvPr/>
        </p:nvSpPr>
        <p:spPr bwMode="auto">
          <a:xfrm>
            <a:off x="6950053" y="5074364"/>
            <a:ext cx="263431" cy="190658"/>
          </a:xfrm>
          <a:prstGeom prst="leftRightArrow">
            <a:avLst>
              <a:gd name="adj1" fmla="val 50000"/>
              <a:gd name="adj2" fmla="val 31273"/>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94" name="Left-Right Arrow 93"/>
          <p:cNvSpPr>
            <a:spLocks noChangeArrowheads="1"/>
          </p:cNvSpPr>
          <p:nvPr/>
        </p:nvSpPr>
        <p:spPr bwMode="auto">
          <a:xfrm>
            <a:off x="9673643" y="3610398"/>
            <a:ext cx="242674" cy="211985"/>
          </a:xfrm>
          <a:prstGeom prst="leftRightArrow">
            <a:avLst>
              <a:gd name="adj1" fmla="val 50000"/>
              <a:gd name="adj2" fmla="val 31273"/>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dirty="0"/>
          </a:p>
        </p:txBody>
      </p:sp>
      <p:sp>
        <p:nvSpPr>
          <p:cNvPr id="81" name="Rectangle 88"/>
          <p:cNvSpPr>
            <a:spLocks noChangeArrowheads="1"/>
          </p:cNvSpPr>
          <p:nvPr/>
        </p:nvSpPr>
        <p:spPr bwMode="auto">
          <a:xfrm>
            <a:off x="0" y="-314365"/>
            <a:ext cx="1963125" cy="108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095" tIns="831588" rIns="856980" bIns="45720" numCol="1" anchor="ctr" anchorCtr="0" compatLnSpc="1">
            <a:prstTxWarp prst="textNoShape">
              <a:avLst/>
            </a:prstTxWarp>
            <a:spAutoFit/>
          </a:bodyPr>
          <a:lstStyle/>
          <a:p>
            <a:endParaRPr lang="en-ZA" sz="1300"/>
          </a:p>
        </p:txBody>
      </p:sp>
      <p:sp>
        <p:nvSpPr>
          <p:cNvPr id="82" name="Rectangle 137"/>
          <p:cNvSpPr>
            <a:spLocks noChangeArrowheads="1"/>
          </p:cNvSpPr>
          <p:nvPr/>
        </p:nvSpPr>
        <p:spPr bwMode="auto">
          <a:xfrm>
            <a:off x="0" y="110952"/>
            <a:ext cx="184731"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300" b="0" i="0" u="none" strike="noStrike" cap="none" normalizeH="0" baseline="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300" b="0" i="0" u="none" strike="noStrike" cap="none" normalizeH="0" baseline="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endParaRPr kumimoji="0" lang="en-ZA" altLang="en-US" sz="1300" b="0" i="0" u="none" strike="noStrike" cap="none" normalizeH="0" baseline="0">
              <a:ln>
                <a:noFill/>
              </a:ln>
              <a:solidFill>
                <a:schemeClr val="tx1"/>
              </a:solidFill>
              <a:effectLst/>
              <a:latin typeface="Arial" panose="020B0604020202020204" pitchFamily="34" charset="0"/>
            </a:endParaRPr>
          </a:p>
        </p:txBody>
      </p:sp>
      <p:sp>
        <p:nvSpPr>
          <p:cNvPr id="84" name="Rectangle 83"/>
          <p:cNvSpPr/>
          <p:nvPr/>
        </p:nvSpPr>
        <p:spPr>
          <a:xfrm>
            <a:off x="2220119" y="1576095"/>
            <a:ext cx="5004576" cy="461665"/>
          </a:xfrm>
          <a:prstGeom prst="rect">
            <a:avLst/>
          </a:prstGeom>
        </p:spPr>
        <p:txBody>
          <a:bodyPr wrap="square">
            <a:spAutoFit/>
          </a:bodyPr>
          <a:lstStyle/>
          <a:p>
            <a:pPr algn="ctr"/>
            <a:r>
              <a:rPr lang="en-US" altLang="en-US" sz="2400" b="1" dirty="0">
                <a:solidFill>
                  <a:srgbClr val="953735"/>
                </a:solidFill>
                <a:latin typeface="Arial Narrow" panose="020B0606020202030204" pitchFamily="34" charset="0"/>
                <a:ea typeface="Times New Roman" panose="02020603050405020304" pitchFamily="18" charset="0"/>
                <a:cs typeface="Arial" panose="020B0604020202020204" pitchFamily="34" charset="0"/>
              </a:rPr>
              <a:t>7. KEY CONTROLS</a:t>
            </a:r>
            <a:endParaRPr lang="en-ZA" sz="2400" dirty="0"/>
          </a:p>
        </p:txBody>
      </p:sp>
      <p:sp>
        <p:nvSpPr>
          <p:cNvPr id="73" name="Right Arrow 72"/>
          <p:cNvSpPr>
            <a:spLocks noChangeArrowheads="1"/>
          </p:cNvSpPr>
          <p:nvPr/>
        </p:nvSpPr>
        <p:spPr bwMode="auto">
          <a:xfrm rot="16200000">
            <a:off x="3652438" y="4557775"/>
            <a:ext cx="236701" cy="209181"/>
          </a:xfrm>
          <a:prstGeom prst="rightArrow">
            <a:avLst>
              <a:gd name="adj1" fmla="val 50000"/>
              <a:gd name="adj2" fmla="val 34400"/>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74" name="Right Arrow 73"/>
          <p:cNvSpPr>
            <a:spLocks noChangeArrowheads="1"/>
          </p:cNvSpPr>
          <p:nvPr/>
        </p:nvSpPr>
        <p:spPr bwMode="auto">
          <a:xfrm rot="16200000">
            <a:off x="3657743" y="4975959"/>
            <a:ext cx="226094" cy="209182"/>
          </a:xfrm>
          <a:prstGeom prst="rightArrow">
            <a:avLst>
              <a:gd name="adj1" fmla="val 50000"/>
              <a:gd name="adj2" fmla="val 34400"/>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pic>
        <p:nvPicPr>
          <p:cNvPr id="80" name="Picture 79"/>
          <p:cNvPicPr/>
          <p:nvPr/>
        </p:nvPicPr>
        <p:blipFill>
          <a:blip r:embed="rId2" cstate="print"/>
          <a:stretch>
            <a:fillRect/>
          </a:stretch>
        </p:blipFill>
        <p:spPr>
          <a:xfrm>
            <a:off x="6961263" y="3167522"/>
            <a:ext cx="190500" cy="190500"/>
          </a:xfrm>
          <a:prstGeom prst="rect">
            <a:avLst/>
          </a:prstGeom>
        </p:spPr>
      </p:pic>
      <p:pic>
        <p:nvPicPr>
          <p:cNvPr id="85" name="Picture 84"/>
          <p:cNvPicPr/>
          <p:nvPr/>
        </p:nvPicPr>
        <p:blipFill>
          <a:blip r:embed="rId2" cstate="print"/>
          <a:stretch>
            <a:fillRect/>
          </a:stretch>
        </p:blipFill>
        <p:spPr>
          <a:xfrm>
            <a:off x="3582328" y="3108145"/>
            <a:ext cx="190500" cy="190500"/>
          </a:xfrm>
          <a:prstGeom prst="rect">
            <a:avLst/>
          </a:prstGeom>
        </p:spPr>
      </p:pic>
      <p:sp>
        <p:nvSpPr>
          <p:cNvPr id="13" name="Slide Number Placeholder 12"/>
          <p:cNvSpPr>
            <a:spLocks noGrp="1"/>
          </p:cNvSpPr>
          <p:nvPr>
            <p:ph type="sldNum" sz="quarter" idx="12"/>
          </p:nvPr>
        </p:nvSpPr>
        <p:spPr/>
        <p:txBody>
          <a:bodyPr/>
          <a:lstStyle/>
          <a:p>
            <a:fld id="{6434ABD1-81A3-44C0-ADD6-DB07EAD19A43}" type="slidenum">
              <a:rPr lang="en-US" smtClean="0"/>
              <a:pPr/>
              <a:t>11</a:t>
            </a:fld>
            <a:endParaRPr lang="en-US" dirty="0"/>
          </a:p>
        </p:txBody>
      </p:sp>
      <p:pic>
        <p:nvPicPr>
          <p:cNvPr id="65" name="Picture 64"/>
          <p:cNvPicPr/>
          <p:nvPr/>
        </p:nvPicPr>
        <p:blipFill>
          <a:blip r:embed="rId2" cstate="print"/>
          <a:stretch>
            <a:fillRect/>
          </a:stretch>
        </p:blipFill>
        <p:spPr>
          <a:xfrm>
            <a:off x="9337088" y="3102165"/>
            <a:ext cx="190500" cy="190500"/>
          </a:xfrm>
          <a:prstGeom prst="rect">
            <a:avLst/>
          </a:prstGeom>
        </p:spPr>
      </p:pic>
      <p:sp>
        <p:nvSpPr>
          <p:cNvPr id="68" name="Right Arrow 67"/>
          <p:cNvSpPr>
            <a:spLocks noChangeArrowheads="1"/>
          </p:cNvSpPr>
          <p:nvPr/>
        </p:nvSpPr>
        <p:spPr bwMode="auto">
          <a:xfrm rot="16200000">
            <a:off x="3642485" y="4048815"/>
            <a:ext cx="236701" cy="209181"/>
          </a:xfrm>
          <a:prstGeom prst="rightArrow">
            <a:avLst>
              <a:gd name="adj1" fmla="val 50000"/>
              <a:gd name="adj2" fmla="val 34400"/>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72" name="Right Arrow 71"/>
          <p:cNvSpPr>
            <a:spLocks noChangeArrowheads="1"/>
          </p:cNvSpPr>
          <p:nvPr/>
        </p:nvSpPr>
        <p:spPr bwMode="auto">
          <a:xfrm rot="16200000">
            <a:off x="3634931" y="3533562"/>
            <a:ext cx="236701" cy="209181"/>
          </a:xfrm>
          <a:prstGeom prst="rightArrow">
            <a:avLst>
              <a:gd name="adj1" fmla="val 50000"/>
              <a:gd name="adj2" fmla="val 34400"/>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75" name="Right Arrow 74"/>
          <p:cNvSpPr>
            <a:spLocks noChangeArrowheads="1"/>
          </p:cNvSpPr>
          <p:nvPr/>
        </p:nvSpPr>
        <p:spPr bwMode="auto">
          <a:xfrm rot="16200000">
            <a:off x="6947301" y="3538380"/>
            <a:ext cx="229072" cy="201147"/>
          </a:xfrm>
          <a:prstGeom prst="rightArrow">
            <a:avLst>
              <a:gd name="adj1" fmla="val 50000"/>
              <a:gd name="adj2" fmla="val 34400"/>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86" name="Left-Right Arrow 85"/>
          <p:cNvSpPr>
            <a:spLocks noChangeArrowheads="1"/>
          </p:cNvSpPr>
          <p:nvPr/>
        </p:nvSpPr>
        <p:spPr bwMode="auto">
          <a:xfrm>
            <a:off x="6959561" y="4045070"/>
            <a:ext cx="263431" cy="190658"/>
          </a:xfrm>
          <a:prstGeom prst="leftRightArrow">
            <a:avLst>
              <a:gd name="adj1" fmla="val 50000"/>
              <a:gd name="adj2" fmla="val 31273"/>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87" name="Left-Right Arrow 86"/>
          <p:cNvSpPr>
            <a:spLocks noChangeArrowheads="1"/>
          </p:cNvSpPr>
          <p:nvPr/>
        </p:nvSpPr>
        <p:spPr bwMode="auto">
          <a:xfrm>
            <a:off x="6959560" y="4597719"/>
            <a:ext cx="263431" cy="190658"/>
          </a:xfrm>
          <a:prstGeom prst="leftRightArrow">
            <a:avLst>
              <a:gd name="adj1" fmla="val 50000"/>
              <a:gd name="adj2" fmla="val 31273"/>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88" name="Right Arrow 87"/>
          <p:cNvSpPr>
            <a:spLocks noChangeArrowheads="1"/>
          </p:cNvSpPr>
          <p:nvPr/>
        </p:nvSpPr>
        <p:spPr bwMode="auto">
          <a:xfrm rot="16200000">
            <a:off x="9701208" y="4032303"/>
            <a:ext cx="229072" cy="201147"/>
          </a:xfrm>
          <a:prstGeom prst="rightArrow">
            <a:avLst>
              <a:gd name="adj1" fmla="val 50000"/>
              <a:gd name="adj2" fmla="val 34400"/>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89" name="Right Arrow 88"/>
          <p:cNvSpPr>
            <a:spLocks noChangeArrowheads="1"/>
          </p:cNvSpPr>
          <p:nvPr/>
        </p:nvSpPr>
        <p:spPr bwMode="auto">
          <a:xfrm rot="16200000">
            <a:off x="9706303" y="4561791"/>
            <a:ext cx="229072" cy="201147"/>
          </a:xfrm>
          <a:prstGeom prst="rightArrow">
            <a:avLst>
              <a:gd name="adj1" fmla="val 50000"/>
              <a:gd name="adj2" fmla="val 34400"/>
            </a:avLst>
          </a:prstGeom>
          <a:solidFill>
            <a:srgbClr val="0099FF"/>
          </a:solidFill>
          <a:ln w="9525">
            <a:solidFill>
              <a:srgbClr val="000000"/>
            </a:solidFill>
            <a:miter lim="800000"/>
            <a:headEnd/>
            <a:tailEnd/>
          </a:ln>
        </p:spPr>
        <p:txBody>
          <a:bodyPr rot="0" vert="horz" wrap="square" lIns="91440" tIns="45720" rIns="91440" bIns="45720" anchor="t" anchorCtr="0" upright="1">
            <a:noAutofit/>
          </a:bodyPr>
          <a:lstStyle/>
          <a:p>
            <a:endParaRPr lang="en-ZA" sz="1300"/>
          </a:p>
        </p:txBody>
      </p:sp>
      <p:sp>
        <p:nvSpPr>
          <p:cNvPr id="90" name="Down Arrow 89"/>
          <p:cNvSpPr/>
          <p:nvPr/>
        </p:nvSpPr>
        <p:spPr>
          <a:xfrm>
            <a:off x="7000881" y="5606044"/>
            <a:ext cx="212603" cy="244755"/>
          </a:xfrm>
          <a:prstGeom prst="downArrow">
            <a:avLst/>
          </a:prstGeom>
          <a:solidFill>
            <a:srgbClr val="0099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Tree>
    <p:extLst>
      <p:ext uri="{BB962C8B-B14F-4D97-AF65-F5344CB8AC3E}">
        <p14:creationId xmlns:p14="http://schemas.microsoft.com/office/powerpoint/2010/main" val="409603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80526" cy="1349744"/>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13453" y="-203732"/>
            <a:ext cx="10383838" cy="1698534"/>
            <a:chOff x="1" y="-99449"/>
            <a:chExt cx="7625080" cy="913148"/>
          </a:xfrm>
        </p:grpSpPr>
        <p:grpSp>
          <p:nvGrpSpPr>
            <p:cNvPr id="6" name="Group 5"/>
            <p:cNvGrpSpPr/>
            <p:nvPr/>
          </p:nvGrpSpPr>
          <p:grpSpPr>
            <a:xfrm>
              <a:off x="1" y="-99449"/>
              <a:ext cx="7625080" cy="726094"/>
              <a:chOff x="-21945" y="-99449"/>
              <a:chExt cx="7625080" cy="726094"/>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12066" y="-99449"/>
                <a:ext cx="6187997"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1363"/>
              <p:cNvSpPr txBox="1"/>
              <p:nvPr/>
            </p:nvSpPr>
            <p:spPr>
              <a:xfrm>
                <a:off x="5758910" y="172455"/>
                <a:ext cx="1790571" cy="3542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25" name="TextBox 372"/>
          <p:cNvSpPr txBox="1">
            <a:spLocks noChangeArrowheads="1"/>
          </p:cNvSpPr>
          <p:nvPr/>
        </p:nvSpPr>
        <p:spPr bwMode="auto">
          <a:xfrm>
            <a:off x="5405438" y="3470275"/>
            <a:ext cx="27162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F7F7F"/>
                </a:solidFill>
                <a:effectLst/>
                <a:latin typeface="Arial Narrow" panose="020B0606020202030204" pitchFamily="34" charset="0"/>
                <a:ea typeface="+mn-ea" charset="0"/>
              </a:rPr>
              <a:t>… </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Box 379"/>
          <p:cNvSpPr txBox="1">
            <a:spLocks noChangeArrowheads="1"/>
          </p:cNvSpPr>
          <p:nvPr/>
        </p:nvSpPr>
        <p:spPr bwMode="auto">
          <a:xfrm>
            <a:off x="4065588" y="2790825"/>
            <a:ext cx="2619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Narrow" panose="020B0606020202030204" pitchFamily="34" charset="0"/>
                <a:ea typeface="+mn-ea" charset="0"/>
                <a:cs typeface="+mn-cs"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89" name="Picture 4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775" y="3746500"/>
            <a:ext cx="130175" cy="82550"/>
          </a:xfrm>
          <a:prstGeom prst="rect">
            <a:avLst/>
          </a:prstGeom>
          <a:noFill/>
          <a:extLst>
            <a:ext uri="{909E8E84-426E-40DD-AFC4-6F175D3DCCD1}">
              <a14:hiddenFill xmlns:a14="http://schemas.microsoft.com/office/drawing/2010/main">
                <a:solidFill>
                  <a:srgbClr val="FFFFFF"/>
                </a:solidFill>
              </a14:hiddenFill>
            </a:ext>
          </a:extLst>
        </p:spPr>
      </p:pic>
      <p:sp>
        <p:nvSpPr>
          <p:cNvPr id="3143" name="TextBox 124"/>
          <p:cNvSpPr>
            <a:spLocks/>
          </p:cNvSpPr>
          <p:nvPr/>
        </p:nvSpPr>
        <p:spPr bwMode="auto">
          <a:xfrm>
            <a:off x="467518" y="2328544"/>
            <a:ext cx="9144001" cy="4395653"/>
          </a:xfrm>
          <a:custGeom>
            <a:avLst/>
            <a:gdLst>
              <a:gd name="T0" fmla="*/ 0 w 4773168"/>
              <a:gd name="T1" fmla="*/ 0 h 1919026"/>
              <a:gd name="T2" fmla="*/ 4168140 w 4773168"/>
              <a:gd name="T3" fmla="*/ 0 h 1919026"/>
              <a:gd name="T4" fmla="*/ 4160155 w 4773168"/>
              <a:gd name="T5" fmla="*/ 1471740 h 1919026"/>
              <a:gd name="T6" fmla="*/ 7985 w 4773168"/>
              <a:gd name="T7" fmla="*/ 1485900 h 1919026"/>
              <a:gd name="T8" fmla="*/ 0 w 4773168"/>
              <a:gd name="T9" fmla="*/ 0 h 1919026"/>
              <a:gd name="T10" fmla="*/ 0 60000 65536"/>
              <a:gd name="T11" fmla="*/ 0 60000 65536"/>
              <a:gd name="T12" fmla="*/ 0 60000 65536"/>
              <a:gd name="T13" fmla="*/ 0 60000 65536"/>
              <a:gd name="T14" fmla="*/ 0 60000 65536"/>
              <a:gd name="T15" fmla="*/ 0 w 4773168"/>
              <a:gd name="T16" fmla="*/ 0 h 1919026"/>
              <a:gd name="T17" fmla="*/ 4773168 w 4773168"/>
              <a:gd name="T18" fmla="*/ 1919026 h 1919026"/>
            </a:gdLst>
            <a:ahLst/>
            <a:cxnLst>
              <a:cxn ang="T10">
                <a:pos x="T0" y="T1"/>
              </a:cxn>
              <a:cxn ang="T11">
                <a:pos x="T2" y="T3"/>
              </a:cxn>
              <a:cxn ang="T12">
                <a:pos x="T4" y="T5"/>
              </a:cxn>
              <a:cxn ang="T13">
                <a:pos x="T6" y="T7"/>
              </a:cxn>
              <a:cxn ang="T14">
                <a:pos x="T8" y="T9"/>
              </a:cxn>
            </a:cxnLst>
            <a:rect l="T15" t="T16" r="T17" b="T18"/>
            <a:pathLst>
              <a:path w="4773168" h="1919026">
                <a:moveTo>
                  <a:pt x="0" y="0"/>
                </a:moveTo>
                <a:lnTo>
                  <a:pt x="4773168" y="0"/>
                </a:lnTo>
                <a:lnTo>
                  <a:pt x="4764024" y="1900738"/>
                </a:lnTo>
                <a:lnTo>
                  <a:pt x="9144" y="1919026"/>
                </a:lnTo>
                <a:lnTo>
                  <a:pt x="0" y="0"/>
                </a:lnTo>
                <a:close/>
              </a:path>
            </a:pathLst>
          </a:custGeom>
          <a:noFill/>
          <a:ln w="9525">
            <a:solidFill>
              <a:srgbClr val="59595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144000" numCol="1" anchor="ctr" anchorCtr="0" compatLnSpc="1">
            <a:prstTxWarp prst="textNoShape">
              <a:avLst/>
            </a:prstTxWarp>
          </a:bodyPr>
          <a:lstStyle/>
          <a:p>
            <a:pPr marL="285750" indent="-285750" defTabSz="914400" eaLnBrk="0" fontAlgn="base" hangingPunct="0">
              <a:spcBef>
                <a:spcPct val="0"/>
              </a:spcBef>
              <a:spcAft>
                <a:spcPct val="0"/>
              </a:spcAft>
              <a:buFont typeface="Wingdings" panose="05000000000000000000" pitchFamily="2" charset="2"/>
              <a:buChar char="Ø"/>
            </a:pPr>
            <a:r>
              <a:rPr lang="en-ZA" sz="1800" dirty="0">
                <a:solidFill>
                  <a:srgbClr val="000000"/>
                </a:solidFill>
                <a:latin typeface="Arial" panose="020B0604020202020204" pitchFamily="34" charset="0"/>
                <a:cs typeface="Arial" panose="020B0604020202020204" pitchFamily="34" charset="0"/>
              </a:rPr>
              <a:t>The accounting officer should implement consequence management procedures for poor performance and transgressions</a:t>
            </a:r>
          </a:p>
          <a:p>
            <a:pPr marL="285750" indent="-285750" defTabSz="914400" eaLnBrk="0" fontAlgn="base" hangingPunct="0">
              <a:spcBef>
                <a:spcPct val="0"/>
              </a:spcBef>
              <a:spcAft>
                <a:spcPct val="0"/>
              </a:spcAft>
              <a:buFont typeface="Wingdings" panose="05000000000000000000" pitchFamily="2" charset="2"/>
              <a:buChar char="Ø"/>
            </a:pPr>
            <a:r>
              <a:rPr lang="en-ZA" sz="1800" dirty="0">
                <a:solidFill>
                  <a:srgbClr val="000000"/>
                </a:solidFill>
                <a:latin typeface="Arial" panose="020B0604020202020204" pitchFamily="34" charset="0"/>
                <a:cs typeface="Arial" panose="020B0604020202020204" pitchFamily="34" charset="0"/>
              </a:rPr>
              <a:t>Management should perform proper reviews of quarterly, mid-year, and annual performance reports to ensure reported achievements are supported by relevant reliable information.</a:t>
            </a:r>
            <a:endParaRPr lang="en-ZA" altLang="en-US" sz="1800" dirty="0">
              <a:solidFill>
                <a:srgbClr val="000000"/>
              </a:solidFill>
              <a:latin typeface="Arial" panose="020B0604020202020204" pitchFamily="34" charset="0"/>
              <a:cs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Ø"/>
            </a:pPr>
            <a:r>
              <a:rPr lang="en-ZA" sz="1800" dirty="0">
                <a:solidFill>
                  <a:srgbClr val="000000"/>
                </a:solidFill>
                <a:latin typeface="Arial" panose="020B0604020202020204" pitchFamily="34" charset="0"/>
                <a:cs typeface="Arial" panose="020B0604020202020204" pitchFamily="34" charset="0"/>
              </a:rPr>
              <a:t>Management should regularly review and monitor compliance with laws and regulations particularly in the supply chain management.</a:t>
            </a:r>
          </a:p>
        </p:txBody>
      </p:sp>
      <p:sp>
        <p:nvSpPr>
          <p:cNvPr id="83" name="Rectangle 82"/>
          <p:cNvSpPr/>
          <p:nvPr/>
        </p:nvSpPr>
        <p:spPr>
          <a:xfrm>
            <a:off x="467517" y="2324137"/>
            <a:ext cx="9144001" cy="4400062"/>
          </a:xfrm>
          <a:prstGeom prst="rect">
            <a:avLst/>
          </a:prstGeom>
          <a:noFill/>
          <a:ln w="38100" cap="flat" cmpd="sng" algn="ctr">
            <a:solidFill>
              <a:srgbClr val="4F81BD"/>
            </a:solidFill>
            <a:prstDash val="solid"/>
          </a:ln>
          <a:effectLst/>
        </p:spPr>
        <p:txBody>
          <a:bodyPr rtlCol="0" anchor="ctr"/>
          <a:lstStyle/>
          <a:p>
            <a:endParaRPr lang="en-ZA"/>
          </a:p>
        </p:txBody>
      </p:sp>
      <p:sp>
        <p:nvSpPr>
          <p:cNvPr id="3145" name="Text Box 16"/>
          <p:cNvSpPr txBox="1">
            <a:spLocks noChangeArrowheads="1"/>
          </p:cNvSpPr>
          <p:nvPr/>
        </p:nvSpPr>
        <p:spPr bwMode="auto">
          <a:xfrm>
            <a:off x="4068763" y="2787650"/>
            <a:ext cx="2619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Narrow" panose="020B0606020202030204" pitchFamily="34" charset="0"/>
                <a:ea typeface="+mn-ea" charset="0"/>
                <a:cs typeface="+mn-cs"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7" name="Rectangle 88"/>
          <p:cNvSpPr>
            <a:spLocks noChangeArrowheads="1"/>
          </p:cNvSpPr>
          <p:nvPr/>
        </p:nvSpPr>
        <p:spPr bwMode="auto">
          <a:xfrm>
            <a:off x="0" y="0"/>
            <a:ext cx="10383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095" tIns="831588" rIns="856980" bIns="45720" numCol="1" anchor="ctr" anchorCtr="0" compatLnSpc="1">
            <a:prstTxWarp prst="textNoShape">
              <a:avLst/>
            </a:prstTxWarp>
            <a:spAutoFit/>
          </a:bodyPr>
          <a:lstStyle/>
          <a:p>
            <a:endParaRPr lang="en-ZA"/>
          </a:p>
        </p:txBody>
      </p:sp>
      <p:sp>
        <p:nvSpPr>
          <p:cNvPr id="3148" name="Rectangle 137"/>
          <p:cNvSpPr>
            <a:spLocks noChangeArrowheads="1"/>
          </p:cNvSpPr>
          <p:nvPr/>
        </p:nvSpPr>
        <p:spPr bwMode="auto">
          <a:xfrm>
            <a:off x="0" y="457200"/>
            <a:ext cx="103838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100" b="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100" b="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Box 123"/>
          <p:cNvSpPr txBox="1">
            <a:spLocks noGrp="1" noChangeArrowheads="1"/>
          </p:cNvSpPr>
          <p:nvPr>
            <p:ph idx="1"/>
          </p:nvPr>
        </p:nvSpPr>
        <p:spPr bwMode="auto">
          <a:xfrm>
            <a:off x="238919" y="1281967"/>
            <a:ext cx="9231312" cy="83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1F497D"/>
              </a:solidFill>
              <a:effectLst/>
              <a:latin typeface="Arial" panose="020B0604020202020204" pitchFamily="34" charset="0"/>
              <a:ea typeface="+mn-ea"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900" dirty="0">
              <a:solidFill>
                <a:srgbClr val="1F497D"/>
              </a:solidFill>
              <a:latin typeface="Arial" panose="020B0604020202020204" pitchFamily="34" charset="0"/>
              <a:ea typeface="+mn-ea"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1F497D"/>
              </a:solidFill>
              <a:effectLst/>
              <a:latin typeface="Arial" panose="020B0604020202020204" pitchFamily="34" charset="0"/>
              <a:ea typeface="+mn-ea"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dirty="0">
                <a:solidFill>
                  <a:srgbClr val="953735"/>
                </a:solidFill>
                <a:latin typeface="Arial Narrow" panose="020B0606020202030204" pitchFamily="34" charset="0"/>
                <a:ea typeface="+mn-ea" charset="0"/>
                <a:cs typeface="Arial" panose="020B0604020202020204" pitchFamily="34" charset="0"/>
              </a:rPr>
              <a:t>8</a:t>
            </a:r>
            <a:r>
              <a:rPr kumimoji="0" lang="en-US" altLang="en-US" sz="2400" b="1" i="0" u="none" strike="noStrike" cap="none" normalizeH="0" baseline="0" dirty="0">
                <a:ln>
                  <a:noFill/>
                </a:ln>
                <a:solidFill>
                  <a:srgbClr val="953735"/>
                </a:solidFill>
                <a:effectLst/>
                <a:latin typeface="Arial Narrow" panose="020B0606020202030204" pitchFamily="34" charset="0"/>
                <a:ea typeface="+mn-ea" charset="0"/>
                <a:cs typeface="Arial" panose="020B0604020202020204" pitchFamily="34" charset="0"/>
              </a:rPr>
              <a:t>. ROOT CAUSES TO BE ADDRESSED</a:t>
            </a:r>
            <a:endParaRPr kumimoji="0" lang="en-US" altLang="en-US" sz="2400" b="1" i="0" u="none" strike="noStrike" cap="none" normalizeH="0" baseline="0" dirty="0">
              <a:ln>
                <a:noFill/>
              </a:ln>
              <a:solidFill>
                <a:srgbClr val="953735"/>
              </a:solidFill>
              <a:effectLst/>
              <a:latin typeface="Arial Narrow" panose="020B0606020202030204" pitchFamily="34" charset="0"/>
            </a:endParaRPr>
          </a:p>
        </p:txBody>
      </p:sp>
      <p:sp>
        <p:nvSpPr>
          <p:cNvPr id="13" name="Slide Number Placeholder 12"/>
          <p:cNvSpPr>
            <a:spLocks noGrp="1"/>
          </p:cNvSpPr>
          <p:nvPr>
            <p:ph type="sldNum" sz="quarter" idx="12"/>
          </p:nvPr>
        </p:nvSpPr>
        <p:spPr/>
        <p:txBody>
          <a:bodyPr/>
          <a:lstStyle/>
          <a:p>
            <a:fld id="{6434ABD1-81A3-44C0-ADD6-DB07EAD19A43}" type="slidenum">
              <a:rPr lang="en-US" smtClean="0"/>
              <a:pPr/>
              <a:t>12</a:t>
            </a:fld>
            <a:endParaRPr lang="en-US" dirty="0"/>
          </a:p>
        </p:txBody>
      </p:sp>
    </p:spTree>
    <p:extLst>
      <p:ext uri="{BB962C8B-B14F-4D97-AF65-F5344CB8AC3E}">
        <p14:creationId xmlns:p14="http://schemas.microsoft.com/office/powerpoint/2010/main" val="304754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12433820" cy="1349744"/>
          </a:xfrm>
        </p:spPr>
        <p:txBody>
          <a:bodyPr/>
          <a:lstStyle/>
          <a:p>
            <a:r>
              <a:rPr lang="en-ZA" dirty="0"/>
              <a:t>n/n</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67047"/>
            <a:ext cx="10383838" cy="1698604"/>
            <a:chOff x="1" y="-96867"/>
            <a:chExt cx="7625080" cy="928243"/>
          </a:xfrm>
        </p:grpSpPr>
        <p:grpSp>
          <p:nvGrpSpPr>
            <p:cNvPr id="6" name="Group 5"/>
            <p:cNvGrpSpPr/>
            <p:nvPr/>
          </p:nvGrpSpPr>
          <p:grpSpPr>
            <a:xfrm>
              <a:off x="1" y="-96867"/>
              <a:ext cx="7625080" cy="723512"/>
              <a:chOff x="-21945" y="-96867"/>
              <a:chExt cx="7625080" cy="723512"/>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209455" y="-96867"/>
                <a:ext cx="5636637"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693077" y="193873"/>
                <a:ext cx="1734615" cy="33604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32225"/>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ZA" sz="2400" b="1" dirty="0"/>
                <a:t> </a:t>
              </a: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3" name="Rectangle 2"/>
          <p:cNvSpPr/>
          <p:nvPr/>
        </p:nvSpPr>
        <p:spPr>
          <a:xfrm>
            <a:off x="499031" y="3017837"/>
            <a:ext cx="8763000" cy="2893806"/>
          </a:xfrm>
          <a:prstGeom prst="rect">
            <a:avLst/>
          </a:prstGeom>
        </p:spPr>
        <p:txBody>
          <a:bodyPr wrap="square">
            <a:spAutoFit/>
          </a:bodyPr>
          <a:lstStyle/>
          <a:p>
            <a:pPr marL="285750" indent="-285750" algn="just">
              <a:lnSpc>
                <a:spcPct val="115000"/>
              </a:lnSpc>
              <a:spcAft>
                <a:spcPts val="600"/>
              </a:spcAft>
              <a:buFont typeface="Wingdings" panose="05000000000000000000" pitchFamily="2" charset="2"/>
              <a:buChar char="Ø"/>
            </a:pPr>
            <a:r>
              <a:rPr lang="en-ZA" sz="2000" dirty="0">
                <a:latin typeface="Arial" panose="020B0604020202020204" pitchFamily="34" charset="0"/>
                <a:ea typeface="Times New Roman" panose="02020603050405020304" pitchFamily="18" charset="0"/>
                <a:cs typeface="Times New Roman" panose="02020603050405020304" pitchFamily="18" charset="0"/>
              </a:rPr>
              <a:t>In my opinion, the financial statements present fairly, in all material respects, the financial position of the Dr Nkosazana Dlamini-Zuma Municipality as at 30 June 2019, and its financial performance and cash flows for the year then ended in accordance with the South African Standards of Generally Recognised Accounting Practice (SA Standards of GRAP) and the requirements of the </a:t>
            </a:r>
            <a:r>
              <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Municipal Finance Management Act of South Africa, 2003 (Act No. 56 of 2003) (MFMA) and the Division of Revenue Act of South Africa, 2018 (Act No. 1 of 2018) (DoRA).</a:t>
            </a:r>
            <a:endPar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ontent Placeholder 12"/>
          <p:cNvSpPr>
            <a:spLocks noGrp="1"/>
          </p:cNvSpPr>
          <p:nvPr>
            <p:ph idx="1"/>
          </p:nvPr>
        </p:nvSpPr>
        <p:spPr>
          <a:xfrm>
            <a:off x="519192" y="1927703"/>
            <a:ext cx="9345454" cy="969996"/>
          </a:xfrm>
        </p:spPr>
        <p:txBody>
          <a:bodyPr>
            <a:normAutofit/>
          </a:bodyPr>
          <a:lstStyle/>
          <a:p>
            <a:pPr marL="0" indent="0">
              <a:buNone/>
            </a:pPr>
            <a:r>
              <a:rPr lang="en-ZA" sz="2400" b="1" dirty="0">
                <a:solidFill>
                  <a:srgbClr val="953735"/>
                </a:solidFill>
                <a:latin typeface="Arial Narrow" panose="020B0606020202030204" pitchFamily="34" charset="0"/>
              </a:rPr>
              <a:t>                                    9.  AUDIT OUTCOME 2018/19</a:t>
            </a:r>
          </a:p>
          <a:p>
            <a:pPr marL="0" indent="0">
              <a:buNone/>
            </a:pPr>
            <a:r>
              <a:rPr lang="en-ZA" sz="2400" b="1" dirty="0">
                <a:solidFill>
                  <a:srgbClr val="953735"/>
                </a:solidFill>
                <a:latin typeface="Arial Narrow" panose="020B0606020202030204" pitchFamily="34" charset="0"/>
              </a:rPr>
              <a:t>9.1  Opinion</a:t>
            </a:r>
          </a:p>
        </p:txBody>
      </p:sp>
      <p:sp>
        <p:nvSpPr>
          <p:cNvPr id="15" name="Slide Number Placeholder 14"/>
          <p:cNvSpPr>
            <a:spLocks noGrp="1"/>
          </p:cNvSpPr>
          <p:nvPr>
            <p:ph type="sldNum" sz="quarter" idx="12"/>
          </p:nvPr>
        </p:nvSpPr>
        <p:spPr/>
        <p:txBody>
          <a:bodyPr/>
          <a:lstStyle/>
          <a:p>
            <a:fld id="{6434ABD1-81A3-44C0-ADD6-DB07EAD19A43}" type="slidenum">
              <a:rPr lang="en-US" smtClean="0"/>
              <a:pPr/>
              <a:t>13</a:t>
            </a:fld>
            <a:endParaRPr lang="en-US" dirty="0"/>
          </a:p>
        </p:txBody>
      </p:sp>
    </p:spTree>
    <p:extLst>
      <p:ext uri="{BB962C8B-B14F-4D97-AF65-F5344CB8AC3E}">
        <p14:creationId xmlns:p14="http://schemas.microsoft.com/office/powerpoint/2010/main" val="284308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9" y="1499210"/>
            <a:ext cx="10221117" cy="5481027"/>
          </a:xfrm>
        </p:spPr>
        <p:txBody>
          <a:bodyPr>
            <a:normAutofit/>
          </a:bodyPr>
          <a:lstStyle/>
          <a:p>
            <a:pPr marL="0" indent="0">
              <a:buNone/>
            </a:pPr>
            <a:r>
              <a:rPr lang="en-ZA" sz="2600" b="1" dirty="0">
                <a:solidFill>
                  <a:srgbClr val="953735"/>
                </a:solidFill>
                <a:latin typeface="Arial Narrow" panose="020B0606020202030204" pitchFamily="34" charset="0"/>
                <a:cs typeface="Arial" panose="020B0604020202020204" pitchFamily="34" charset="0"/>
              </a:rPr>
              <a:t>9.2  Emphasis of matter</a:t>
            </a:r>
          </a:p>
          <a:p>
            <a:pPr marL="0" lvl="0" indent="0">
              <a:buNone/>
            </a:pPr>
            <a:endParaRPr lang="en-ZA" sz="1800" b="1" dirty="0">
              <a:latin typeface="Arial" panose="020B0604020202020204" pitchFamily="34" charset="0"/>
              <a:cs typeface="Arial" panose="020B0604020202020204" pitchFamily="34" charset="0"/>
            </a:endParaRPr>
          </a:p>
          <a:p>
            <a:pPr marL="0" lvl="0" indent="0">
              <a:lnSpc>
                <a:spcPct val="134000"/>
              </a:lnSpc>
              <a:spcBef>
                <a:spcPts val="600"/>
              </a:spcBef>
              <a:buNone/>
            </a:pPr>
            <a:r>
              <a:rPr lang="en-ZA" sz="2100" b="1" dirty="0">
                <a:latin typeface="Arial" panose="020B0604020202020204" pitchFamily="34" charset="0"/>
                <a:cs typeface="Arial" panose="020B0604020202020204" pitchFamily="34" charset="0"/>
              </a:rPr>
              <a:t>9.2.1 Material impairments – receivables </a:t>
            </a:r>
          </a:p>
          <a:p>
            <a:pPr>
              <a:lnSpc>
                <a:spcPct val="124000"/>
              </a:lnSpc>
              <a:spcBef>
                <a:spcPts val="600"/>
              </a:spcBef>
              <a:buFont typeface="Wingdings" panose="05000000000000000000" pitchFamily="2" charset="2"/>
              <a:buChar char="Ø"/>
            </a:pPr>
            <a:r>
              <a:rPr lang="en-ZA" sz="2100" dirty="0">
                <a:latin typeface="Arial" panose="020B0604020202020204" pitchFamily="34" charset="0"/>
                <a:cs typeface="Arial" panose="020B0604020202020204" pitchFamily="34" charset="0"/>
              </a:rPr>
              <a:t>As disclosed in note 3 to the financial statements, material impairments of R29,10 million  (2017-2018: R25,93 million) were incurred as a result of an annual review of the recoverability of receivables. </a:t>
            </a:r>
          </a:p>
          <a:p>
            <a:pPr marL="0" indent="0">
              <a:lnSpc>
                <a:spcPct val="124000"/>
              </a:lnSpc>
              <a:spcBef>
                <a:spcPts val="600"/>
              </a:spcBef>
              <a:buNone/>
            </a:pPr>
            <a:endParaRPr lang="en-ZA" sz="1800" b="1" dirty="0">
              <a:latin typeface="Arial" panose="020B0604020202020204" pitchFamily="34" charset="0"/>
              <a:cs typeface="Arial" panose="020B0604020202020204" pitchFamily="34" charset="0"/>
            </a:endParaRPr>
          </a:p>
          <a:p>
            <a:pPr marL="0" indent="0">
              <a:lnSpc>
                <a:spcPct val="134000"/>
              </a:lnSpc>
              <a:spcBef>
                <a:spcPts val="600"/>
              </a:spcBef>
              <a:buNone/>
            </a:pPr>
            <a:r>
              <a:rPr lang="en-ZA" sz="2100" b="1" dirty="0">
                <a:latin typeface="Arial" panose="020B0604020202020204" pitchFamily="34" charset="0"/>
                <a:cs typeface="Arial" panose="020B0604020202020204" pitchFamily="34" charset="0"/>
              </a:rPr>
              <a:t>9.2.2 Material underspending of budget</a:t>
            </a:r>
          </a:p>
          <a:p>
            <a:pPr>
              <a:lnSpc>
                <a:spcPct val="134000"/>
              </a:lnSpc>
              <a:spcBef>
                <a:spcPts val="600"/>
              </a:spcBef>
              <a:buFont typeface="Wingdings" panose="05000000000000000000" pitchFamily="2" charset="2"/>
              <a:buChar char="Ø"/>
            </a:pPr>
            <a:r>
              <a:rPr lang="en-ZA" sz="2100" dirty="0">
                <a:latin typeface="Arial" panose="020B0604020202020204" pitchFamily="34" charset="0"/>
                <a:cs typeface="Arial" panose="020B0604020202020204" pitchFamily="34" charset="0"/>
              </a:rPr>
              <a:t>As disclosed in the statement of comparison of budget and actual amounts, the municipality materially underspent by R15,73 million on operational costs and R2,93 million on electrification projects.</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17493" y="-313488"/>
            <a:ext cx="10401329" cy="1697143"/>
            <a:chOff x="-10861" y="-129253"/>
            <a:chExt cx="7637924" cy="881322"/>
          </a:xfrm>
        </p:grpSpPr>
        <p:grpSp>
          <p:nvGrpSpPr>
            <p:cNvPr id="6" name="Group 5"/>
            <p:cNvGrpSpPr/>
            <p:nvPr/>
          </p:nvGrpSpPr>
          <p:grpSpPr>
            <a:xfrm>
              <a:off x="-10861" y="-129253"/>
              <a:ext cx="7635942" cy="755898"/>
              <a:chOff x="-32807" y="-129253"/>
              <a:chExt cx="7635942" cy="755898"/>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2807" y="-129253"/>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Municipality – </a:t>
                </a:r>
              </a:p>
              <a:p>
                <a:r>
                  <a:rPr lang="en-ZA" sz="2400" i="1" dirty="0">
                    <a:solidFill>
                      <a:srgbClr val="B8CCE4"/>
                    </a:solidFill>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1363"/>
              <p:cNvSpPr txBox="1"/>
              <p:nvPr/>
            </p:nvSpPr>
            <p:spPr>
              <a:xfrm>
                <a:off x="5907641" y="200171"/>
                <a:ext cx="1695493" cy="28895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984" y="614549"/>
              <a:ext cx="7625079" cy="137520"/>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ZA" sz="1800" b="1" dirty="0">
                  <a:latin typeface="Arial" panose="020B0604020202020204" pitchFamily="34" charset="0"/>
                  <a:cs typeface="Arial" panose="020B0604020202020204" pitchFamily="34" charset="0"/>
                </a:rPr>
                <a:t> </a:t>
              </a: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4" name="Slide Number Placeholder 13"/>
          <p:cNvSpPr>
            <a:spLocks noGrp="1"/>
          </p:cNvSpPr>
          <p:nvPr>
            <p:ph type="sldNum" sz="quarter" idx="12"/>
          </p:nvPr>
        </p:nvSpPr>
        <p:spPr/>
        <p:txBody>
          <a:bodyPr/>
          <a:lstStyle/>
          <a:p>
            <a:fld id="{6434ABD1-81A3-44C0-ADD6-DB07EAD19A43}" type="slidenum">
              <a:rPr lang="en-US" smtClean="0"/>
              <a:pPr/>
              <a:t>14</a:t>
            </a:fld>
            <a:endParaRPr lang="en-US" dirty="0"/>
          </a:p>
        </p:txBody>
      </p:sp>
    </p:spTree>
    <p:extLst>
      <p:ext uri="{BB962C8B-B14F-4D97-AF65-F5344CB8AC3E}">
        <p14:creationId xmlns:p14="http://schemas.microsoft.com/office/powerpoint/2010/main" val="378952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 y="1701379"/>
            <a:ext cx="9701927" cy="5022820"/>
          </a:xfrm>
        </p:spPr>
        <p:txBody>
          <a:bodyPr/>
          <a:lstStyle/>
          <a:p>
            <a:pPr marL="0" indent="0">
              <a:buNone/>
            </a:pPr>
            <a:r>
              <a:rPr lang="en-ZA" sz="2400" b="1" dirty="0">
                <a:solidFill>
                  <a:srgbClr val="953735"/>
                </a:solidFill>
                <a:latin typeface="Arial Narrow" panose="020B0606020202030204" pitchFamily="34" charset="0"/>
                <a:cs typeface="Arial" panose="020B0604020202020204" pitchFamily="34" charset="0"/>
              </a:rPr>
              <a:t>9.3 Predetermined Objectives</a:t>
            </a:r>
          </a:p>
          <a:p>
            <a:pPr marL="0" indent="0">
              <a:buNone/>
            </a:pPr>
            <a:endParaRPr lang="en-ZA" sz="1800" dirty="0">
              <a:latin typeface="Arial" panose="020B0604020202020204" pitchFamily="34" charset="0"/>
              <a:cs typeface="Arial" panose="020B0604020202020204" pitchFamily="34" charset="0"/>
            </a:endParaRPr>
          </a:p>
          <a:p>
            <a:pPr marL="0" indent="0">
              <a:buNone/>
            </a:pPr>
            <a:r>
              <a:rPr lang="en-ZA" sz="2000" dirty="0">
                <a:latin typeface="Arial" panose="020B0604020202020204" pitchFamily="34" charset="0"/>
                <a:cs typeface="Arial" panose="020B0604020202020204" pitchFamily="34" charset="0"/>
              </a:rPr>
              <a:t>The </a:t>
            </a:r>
            <a:r>
              <a:rPr lang="en-ZA" sz="2000" b="1" dirty="0">
                <a:latin typeface="Arial" panose="020B0604020202020204" pitchFamily="34" charset="0"/>
                <a:cs typeface="Arial" panose="020B0604020202020204" pitchFamily="34" charset="0"/>
              </a:rPr>
              <a:t>basic service delivery and infrastructure development </a:t>
            </a:r>
            <a:r>
              <a:rPr lang="en-ZA" sz="2000" dirty="0">
                <a:latin typeface="Arial" panose="020B0604020202020204" pitchFamily="34" charset="0"/>
                <a:cs typeface="Arial" panose="020B0604020202020204" pitchFamily="34" charset="0"/>
              </a:rPr>
              <a:t>development priority was evaluated for usefulness and reliability of the reported performance information and the following audit findings were noted: </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68647"/>
            <a:ext cx="10383838" cy="1667857"/>
            <a:chOff x="1" y="-97741"/>
            <a:chExt cx="7625080" cy="911440"/>
          </a:xfrm>
        </p:grpSpPr>
        <p:grpSp>
          <p:nvGrpSpPr>
            <p:cNvPr id="6" name="Group 5"/>
            <p:cNvGrpSpPr/>
            <p:nvPr/>
          </p:nvGrpSpPr>
          <p:grpSpPr>
            <a:xfrm>
              <a:off x="1" y="-97741"/>
              <a:ext cx="7625080" cy="724386"/>
              <a:chOff x="-21945" y="-97741"/>
              <a:chExt cx="7625080" cy="724386"/>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21945" y="-97741"/>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839658" y="215314"/>
                <a:ext cx="1697972" cy="36356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Bef>
                  <a:spcPct val="20000"/>
                </a:spcBef>
              </a:pPr>
              <a:endParaRPr lang="en-ZA" sz="2400" b="1" dirty="0">
                <a:solidFill>
                  <a:srgbClr val="953735"/>
                </a:solidFill>
                <a:latin typeface="Arial Narrow" panose="020B0606020202030204" pitchFamily="34" charset="0"/>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4" name="Slide Number Placeholder 13"/>
          <p:cNvSpPr>
            <a:spLocks noGrp="1"/>
          </p:cNvSpPr>
          <p:nvPr>
            <p:ph type="sldNum" sz="quarter" idx="12"/>
          </p:nvPr>
        </p:nvSpPr>
        <p:spPr/>
        <p:txBody>
          <a:bodyPr/>
          <a:lstStyle/>
          <a:p>
            <a:fld id="{6434ABD1-81A3-44C0-ADD6-DB07EAD19A43}" type="slidenum">
              <a:rPr lang="en-US" smtClean="0"/>
              <a:pPr/>
              <a:t>15</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436571368"/>
              </p:ext>
            </p:extLst>
          </p:nvPr>
        </p:nvGraphicFramePr>
        <p:xfrm>
          <a:off x="315119" y="3703637"/>
          <a:ext cx="9372600" cy="30205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3602118"/>
                    </a:ext>
                  </a:extLst>
                </a:gridCol>
                <a:gridCol w="6858000">
                  <a:extLst>
                    <a:ext uri="{9D8B030D-6E8A-4147-A177-3AD203B41FA5}">
                      <a16:colId xmlns:a16="http://schemas.microsoft.com/office/drawing/2014/main" val="4184487849"/>
                    </a:ext>
                  </a:extLst>
                </a:gridCol>
              </a:tblGrid>
              <a:tr h="399964">
                <a:tc>
                  <a:txBody>
                    <a:bodyPr/>
                    <a:lstStyle/>
                    <a:p>
                      <a:pPr marL="457200" algn="l">
                        <a:spcBef>
                          <a:spcPts val="200"/>
                        </a:spcBef>
                        <a:spcAft>
                          <a:spcPts val="200"/>
                        </a:spcAft>
                      </a:pPr>
                      <a:r>
                        <a:rPr lang="en-ZA" sz="2400" dirty="0">
                          <a:solidFill>
                            <a:schemeClr val="tx1"/>
                          </a:solidFill>
                          <a:effectLst/>
                        </a:rPr>
                        <a:t>Objective</a:t>
                      </a:r>
                      <a:endParaRPr lang="en-ZA" sz="24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457200" algn="ctr">
                        <a:spcBef>
                          <a:spcPts val="200"/>
                        </a:spcBef>
                        <a:spcAft>
                          <a:spcPts val="200"/>
                        </a:spcAft>
                      </a:pPr>
                      <a:r>
                        <a:rPr lang="en-ZA" sz="2400" dirty="0">
                          <a:solidFill>
                            <a:schemeClr val="tx1"/>
                          </a:solidFill>
                          <a:effectLst/>
                        </a:rPr>
                        <a:t>Audit Findings</a:t>
                      </a:r>
                      <a:endParaRPr lang="en-ZA" sz="24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1149863171"/>
                  </a:ext>
                </a:extLst>
              </a:tr>
              <a:tr h="2620596">
                <a:tc>
                  <a:txBody>
                    <a:bodyPr/>
                    <a:lstStyle/>
                    <a:p>
                      <a:pPr marL="0" marR="0" lvl="0" indent="0" algn="l" defTabSz="979794" rtl="0" eaLnBrk="1" fontAlgn="auto" latinLnBrk="0" hangingPunct="1">
                        <a:lnSpc>
                          <a:spcPct val="100000"/>
                        </a:lnSpc>
                        <a:spcBef>
                          <a:spcPts val="0"/>
                        </a:spcBef>
                        <a:spcAft>
                          <a:spcPts val="60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79794" rtl="0" eaLnBrk="1" fontAlgn="auto" latinLnBrk="0" hangingPunct="1">
                        <a:lnSpc>
                          <a:spcPct val="100000"/>
                        </a:lnSpc>
                        <a:spcBef>
                          <a:spcPts val="0"/>
                        </a:spcBef>
                        <a:spcAft>
                          <a:spcPts val="60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  Basic Service Delivery and Infrastructure Development</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79794"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(3) indicators and related targets did not relate to the realisation of the strategic objective of the municipality. This is because the achievement of the indicators was measured through the activities of the projects, instead of the actual number of municipal libraries upgraded, libraries maintained and taxi ranks constructed.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001062"/>
                  </a:ext>
                </a:extLst>
              </a:tr>
            </a:tbl>
          </a:graphicData>
        </a:graphic>
      </p:graphicFrame>
    </p:spTree>
    <p:extLst>
      <p:ext uri="{BB962C8B-B14F-4D97-AF65-F5344CB8AC3E}">
        <p14:creationId xmlns:p14="http://schemas.microsoft.com/office/powerpoint/2010/main" val="206487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50" y="240938"/>
            <a:ext cx="9293979" cy="1349744"/>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269545"/>
            <a:ext cx="10383838" cy="1444018"/>
            <a:chOff x="1" y="-113414"/>
            <a:chExt cx="7625080" cy="789118"/>
          </a:xfrm>
        </p:grpSpPr>
        <p:grpSp>
          <p:nvGrpSpPr>
            <p:cNvPr id="6" name="Group 5"/>
            <p:cNvGrpSpPr/>
            <p:nvPr/>
          </p:nvGrpSpPr>
          <p:grpSpPr>
            <a:xfrm>
              <a:off x="1" y="-113414"/>
              <a:ext cx="7625080" cy="740059"/>
              <a:chOff x="-21945" y="-113414"/>
              <a:chExt cx="7625080" cy="740059"/>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7107" y="-113414"/>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780649" y="199642"/>
                <a:ext cx="1731497" cy="38983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2" y="476553"/>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80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634072" y="533718"/>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12" name="Content Placeholder 11"/>
          <p:cNvGraphicFramePr>
            <a:graphicFrameLocks/>
          </p:cNvGraphicFramePr>
          <p:nvPr>
            <p:extLst>
              <p:ext uri="{D42A27DB-BD31-4B8C-83A1-F6EECF244321}">
                <p14:modId xmlns:p14="http://schemas.microsoft.com/office/powerpoint/2010/main" val="1598483734"/>
              </p:ext>
            </p:extLst>
          </p:nvPr>
        </p:nvGraphicFramePr>
        <p:xfrm>
          <a:off x="99701" y="1646125"/>
          <a:ext cx="10179513" cy="5585254"/>
        </p:xfrm>
        <a:graphic>
          <a:graphicData uri="http://schemas.openxmlformats.org/drawingml/2006/table">
            <a:tbl>
              <a:tblPr firstRow="1" firstCol="1" bandRow="1">
                <a:tableStyleId>{5C22544A-7EE6-4342-B048-85BDC9FD1C3A}</a:tableStyleId>
              </a:tblPr>
              <a:tblGrid>
                <a:gridCol w="2716805">
                  <a:extLst>
                    <a:ext uri="{9D8B030D-6E8A-4147-A177-3AD203B41FA5}">
                      <a16:colId xmlns:a16="http://schemas.microsoft.com/office/drawing/2014/main" val="3074085629"/>
                    </a:ext>
                  </a:extLst>
                </a:gridCol>
                <a:gridCol w="7462708">
                  <a:extLst>
                    <a:ext uri="{9D8B030D-6E8A-4147-A177-3AD203B41FA5}">
                      <a16:colId xmlns:a16="http://schemas.microsoft.com/office/drawing/2014/main" val="4227257523"/>
                    </a:ext>
                  </a:extLst>
                </a:gridCol>
              </a:tblGrid>
              <a:tr h="309317">
                <a:tc>
                  <a:txBody>
                    <a:bodyPr/>
                    <a:lstStyle/>
                    <a:p>
                      <a:pPr marL="457200" algn="ctr">
                        <a:spcBef>
                          <a:spcPts val="200"/>
                        </a:spcBef>
                        <a:spcAft>
                          <a:spcPts val="200"/>
                        </a:spcAft>
                      </a:pPr>
                      <a:r>
                        <a:rPr lang="en-ZA" sz="2000" dirty="0">
                          <a:solidFill>
                            <a:schemeClr val="tx1"/>
                          </a:solidFill>
                          <a:effectLst/>
                          <a:latin typeface="Arial" panose="020B0604020202020204" pitchFamily="34" charset="0"/>
                          <a:cs typeface="Arial" panose="020B0604020202020204" pitchFamily="34" charset="0"/>
                        </a:rPr>
                        <a:t>Subject matter</a:t>
                      </a:r>
                      <a:endParaRPr lang="en-ZA"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457200" algn="ctr">
                        <a:spcBef>
                          <a:spcPts val="200"/>
                        </a:spcBef>
                        <a:spcAft>
                          <a:spcPts val="200"/>
                        </a:spcAft>
                      </a:pPr>
                      <a:r>
                        <a:rPr lang="en-ZA" sz="2000" dirty="0">
                          <a:solidFill>
                            <a:schemeClr val="tx1"/>
                          </a:solidFill>
                          <a:effectLst/>
                          <a:latin typeface="Arial" panose="020B0604020202020204" pitchFamily="34" charset="0"/>
                          <a:cs typeface="Arial" panose="020B0604020202020204" pitchFamily="34" charset="0"/>
                        </a:rPr>
                        <a:t>Finding</a:t>
                      </a:r>
                      <a:endParaRPr lang="en-ZA"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3845726784"/>
                  </a:ext>
                </a:extLst>
              </a:tr>
              <a:tr h="3172817">
                <a:tc>
                  <a:txBody>
                    <a:bodyPr/>
                    <a:lstStyle/>
                    <a:p>
                      <a:pPr>
                        <a:lnSpc>
                          <a:spcPct val="115000"/>
                        </a:lnSpc>
                        <a:spcBef>
                          <a:spcPts val="200"/>
                        </a:spcBef>
                        <a:spcAft>
                          <a:spcPts val="200"/>
                        </a:spcAft>
                      </a:pPr>
                      <a:r>
                        <a:rPr lang="en-ZA" sz="2000" dirty="0">
                          <a:solidFill>
                            <a:schemeClr val="tx1"/>
                          </a:solidFill>
                          <a:effectLst/>
                          <a:latin typeface="Arial" panose="020B0604020202020204" pitchFamily="34" charset="0"/>
                          <a:cs typeface="Arial" panose="020B0604020202020204" pitchFamily="34" charset="0"/>
                        </a:rPr>
                        <a:t>9.4.1  Annual</a:t>
                      </a:r>
                      <a:r>
                        <a:rPr lang="en-ZA" sz="2000" baseline="0" dirty="0">
                          <a:solidFill>
                            <a:schemeClr val="tx1"/>
                          </a:solidFill>
                          <a:effectLst/>
                          <a:latin typeface="Arial" panose="020B0604020202020204" pitchFamily="34" charset="0"/>
                          <a:cs typeface="Arial" panose="020B0604020202020204" pitchFamily="34" charset="0"/>
                        </a:rPr>
                        <a:t> f</a:t>
                      </a:r>
                      <a:r>
                        <a:rPr lang="en-ZA" sz="2000" dirty="0">
                          <a:solidFill>
                            <a:schemeClr val="tx1"/>
                          </a:solidFill>
                          <a:effectLst/>
                          <a:latin typeface="Arial" panose="020B0604020202020204" pitchFamily="34" charset="0"/>
                          <a:cs typeface="Arial" panose="020B0604020202020204" pitchFamily="34" charset="0"/>
                        </a:rPr>
                        <a:t>inancial  </a:t>
                      </a:r>
                    </a:p>
                    <a:p>
                      <a:pPr>
                        <a:lnSpc>
                          <a:spcPct val="115000"/>
                        </a:lnSpc>
                        <a:spcBef>
                          <a:spcPts val="200"/>
                        </a:spcBef>
                        <a:spcAft>
                          <a:spcPts val="200"/>
                        </a:spcAft>
                        <a:tabLst>
                          <a:tab pos="373380" algn="l"/>
                          <a:tab pos="510540" algn="l"/>
                        </a:tabLst>
                      </a:pPr>
                      <a:r>
                        <a:rPr lang="en-ZA" sz="2000" dirty="0">
                          <a:solidFill>
                            <a:schemeClr val="tx1"/>
                          </a:solidFill>
                          <a:effectLst/>
                          <a:latin typeface="Arial" panose="020B0604020202020204" pitchFamily="34" charset="0"/>
                          <a:cs typeface="Arial" panose="020B0604020202020204" pitchFamily="34" charset="0"/>
                        </a:rPr>
                        <a:t>statements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5715" indent="-285750">
                        <a:lnSpc>
                          <a:spcPct val="115000"/>
                        </a:lnSpc>
                        <a:spcBef>
                          <a:spcPts val="200"/>
                        </a:spcBef>
                        <a:spcAft>
                          <a:spcPts val="200"/>
                        </a:spcAft>
                        <a:buFont typeface="Wingdings" panose="05000000000000000000" pitchFamily="2" charset="2"/>
                        <a:buChar char="Ø"/>
                      </a:pPr>
                      <a:r>
                        <a:rPr lang="en-ZA" sz="2000" dirty="0">
                          <a:effectLst/>
                          <a:latin typeface="Arial" panose="020B0604020202020204" pitchFamily="34" charset="0"/>
                          <a:ea typeface="Calibri" panose="020F0502020204030204" pitchFamily="34" charset="0"/>
                          <a:cs typeface="Times New Roman" panose="02020603050405020304" pitchFamily="18" charset="0"/>
                        </a:rPr>
                        <a:t>The financial statements submitted for auditing were not prepared in all material respects in accordance with the requirements of section 122(1) of the MFMA. Material misstatements of non-current assets, current assets, revenue, expenditure and disclosure items identified by the auditors in the submitted financial statements were subsequently corrected, resulting in the financial statements receiving an unqualified audit.</a:t>
                      </a:r>
                      <a:endParaRPr lang="en-ZA" sz="1800" b="0" i="1"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3348561"/>
                  </a:ext>
                </a:extLst>
              </a:tr>
              <a:tr h="2003854">
                <a:tc>
                  <a:txBody>
                    <a:bodyPr/>
                    <a:lstStyle/>
                    <a:p>
                      <a:pPr marL="0" lvl="0" indent="0" fontAlgn="base">
                        <a:spcBef>
                          <a:spcPts val="200"/>
                        </a:spcBef>
                        <a:spcAft>
                          <a:spcPts val="200"/>
                        </a:spcAft>
                        <a:buClr>
                          <a:srgbClr val="937464"/>
                        </a:buClr>
                        <a:buFont typeface="+mj-lt"/>
                        <a:buNone/>
                        <a:tabLst>
                          <a:tab pos="450215" algn="l"/>
                        </a:tabLst>
                      </a:pPr>
                      <a:r>
                        <a:rPr lang="en-GB" sz="2400" u="none" strike="noStrike" kern="0" spc="0" dirty="0">
                          <a:ln>
                            <a:noFill/>
                          </a:ln>
                          <a:solidFill>
                            <a:schemeClr val="tx1"/>
                          </a:solidFill>
                          <a:effectLst>
                            <a:outerShdw sx="0" sy="0">
                              <a:srgbClr val="000000"/>
                            </a:outerShdw>
                          </a:effectLst>
                        </a:rPr>
                        <a:t>9.4.2  Expenditure management</a:t>
                      </a:r>
                      <a:endParaRPr lang="en-ZA" sz="2400" b="1" u="none" strike="noStrike" kern="0" spc="0" dirty="0">
                        <a:ln>
                          <a:noFill/>
                        </a:ln>
                        <a:solidFill>
                          <a:schemeClr val="tx1"/>
                        </a:solidFill>
                        <a:effectLst>
                          <a:outerShdw sx="0" sy="0">
                            <a:srgbClr val="000000"/>
                          </a:outerShdw>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5715" indent="-342900">
                        <a:lnSpc>
                          <a:spcPct val="115000"/>
                        </a:lnSpc>
                        <a:spcBef>
                          <a:spcPts val="200"/>
                        </a:spcBef>
                        <a:spcAft>
                          <a:spcPts val="200"/>
                        </a:spcAft>
                        <a:buFont typeface="Wingdings" panose="05000000000000000000" pitchFamily="2" charset="2"/>
                        <a:buChar char="Ø"/>
                      </a:pPr>
                      <a:r>
                        <a:rPr lang="en-ZA" sz="2000" dirty="0">
                          <a:effectLst/>
                          <a:latin typeface="Arial" panose="020B0604020202020204" pitchFamily="34" charset="0"/>
                          <a:ea typeface="Calibri" panose="020F0502020204030204" pitchFamily="34" charset="0"/>
                          <a:cs typeface="Times New Roman" panose="02020603050405020304" pitchFamily="18" charset="0"/>
                        </a:rPr>
                        <a:t>Reasonable steps were not taken to prevent irregular expenditure amounting to R9,3 million as disclosed in note 32 to the annual financial statements, in contravention of section 62(1)(d) of the MFMA. The majority of the irregular expenditure was caused by non-compliance with supply chain management (SCM) regulations.</a:t>
                      </a:r>
                      <a:endParaRPr lang="en-ZA" sz="1800" b="0" i="1"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454664"/>
                  </a:ext>
                </a:extLst>
              </a:tr>
            </a:tbl>
          </a:graphicData>
        </a:graphic>
      </p:graphicFrame>
      <p:sp>
        <p:nvSpPr>
          <p:cNvPr id="13" name="Content Placeholder 12"/>
          <p:cNvSpPr>
            <a:spLocks noGrp="1"/>
          </p:cNvSpPr>
          <p:nvPr>
            <p:ph idx="1"/>
          </p:nvPr>
        </p:nvSpPr>
        <p:spPr>
          <a:xfrm>
            <a:off x="64875" y="1174474"/>
            <a:ext cx="9345454" cy="492707"/>
          </a:xfrm>
        </p:spPr>
        <p:txBody>
          <a:bodyPr>
            <a:normAutofit/>
          </a:bodyPr>
          <a:lstStyle/>
          <a:p>
            <a:pPr marL="0" indent="0">
              <a:buNone/>
            </a:pPr>
            <a:r>
              <a:rPr lang="en-ZA" sz="2400" b="1" dirty="0">
                <a:solidFill>
                  <a:srgbClr val="953735"/>
                </a:solidFill>
                <a:latin typeface="Arial Narrow" panose="020B0606020202030204" pitchFamily="34" charset="0"/>
                <a:cs typeface="Arial" panose="020B0604020202020204" pitchFamily="34" charset="0"/>
              </a:rPr>
              <a:t>9.4  Compliance with legislation</a:t>
            </a:r>
            <a:endParaRPr lang="en-ZA" sz="2400" b="1" dirty="0">
              <a:solidFill>
                <a:srgbClr val="953735"/>
              </a:solidFill>
              <a:latin typeface="Arial Narrow" panose="020B0606020202030204" pitchFamily="34" charset="0"/>
            </a:endParaRPr>
          </a:p>
        </p:txBody>
      </p:sp>
      <p:sp>
        <p:nvSpPr>
          <p:cNvPr id="17" name="Slide Number Placeholder 16"/>
          <p:cNvSpPr>
            <a:spLocks noGrp="1"/>
          </p:cNvSpPr>
          <p:nvPr>
            <p:ph type="sldNum" sz="quarter" idx="12"/>
          </p:nvPr>
        </p:nvSpPr>
        <p:spPr/>
        <p:txBody>
          <a:bodyPr/>
          <a:lstStyle/>
          <a:p>
            <a:fld id="{6434ABD1-81A3-44C0-ADD6-DB07EAD19A43}" type="slidenum">
              <a:rPr lang="en-US" smtClean="0"/>
              <a:pPr/>
              <a:t>16</a:t>
            </a:fld>
            <a:endParaRPr lang="en-US" dirty="0"/>
          </a:p>
        </p:txBody>
      </p:sp>
    </p:spTree>
    <p:extLst>
      <p:ext uri="{BB962C8B-B14F-4D97-AF65-F5344CB8AC3E}">
        <p14:creationId xmlns:p14="http://schemas.microsoft.com/office/powerpoint/2010/main" val="405594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349744"/>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27580"/>
            <a:ext cx="10383838" cy="1626790"/>
            <a:chOff x="1" y="-75299"/>
            <a:chExt cx="7625080" cy="888998"/>
          </a:xfrm>
        </p:grpSpPr>
        <p:grpSp>
          <p:nvGrpSpPr>
            <p:cNvPr id="6" name="Group 5"/>
            <p:cNvGrpSpPr/>
            <p:nvPr/>
          </p:nvGrpSpPr>
          <p:grpSpPr>
            <a:xfrm>
              <a:off x="1" y="-75299"/>
              <a:ext cx="7625080" cy="701944"/>
              <a:chOff x="-21945" y="-75299"/>
              <a:chExt cx="7625080" cy="701944"/>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7107" y="-75299"/>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693077" y="227647"/>
                <a:ext cx="1787453" cy="33969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80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12" name="Content Placeholder 11"/>
          <p:cNvGraphicFramePr>
            <a:graphicFrameLocks/>
          </p:cNvGraphicFramePr>
          <p:nvPr>
            <p:extLst>
              <p:ext uri="{D42A27DB-BD31-4B8C-83A1-F6EECF244321}">
                <p14:modId xmlns:p14="http://schemas.microsoft.com/office/powerpoint/2010/main" val="2193881192"/>
              </p:ext>
            </p:extLst>
          </p:nvPr>
        </p:nvGraphicFramePr>
        <p:xfrm>
          <a:off x="80417" y="2293582"/>
          <a:ext cx="10136457" cy="4912360"/>
        </p:xfrm>
        <a:graphic>
          <a:graphicData uri="http://schemas.openxmlformats.org/drawingml/2006/table">
            <a:tbl>
              <a:tblPr firstRow="1" firstCol="1" bandRow="1">
                <a:tableStyleId>{5C22544A-7EE6-4342-B048-85BDC9FD1C3A}</a:tableStyleId>
              </a:tblPr>
              <a:tblGrid>
                <a:gridCol w="2705314">
                  <a:extLst>
                    <a:ext uri="{9D8B030D-6E8A-4147-A177-3AD203B41FA5}">
                      <a16:colId xmlns:a16="http://schemas.microsoft.com/office/drawing/2014/main" val="3074085629"/>
                    </a:ext>
                  </a:extLst>
                </a:gridCol>
                <a:gridCol w="7431143">
                  <a:extLst>
                    <a:ext uri="{9D8B030D-6E8A-4147-A177-3AD203B41FA5}">
                      <a16:colId xmlns:a16="http://schemas.microsoft.com/office/drawing/2014/main" val="4227257523"/>
                    </a:ext>
                  </a:extLst>
                </a:gridCol>
              </a:tblGrid>
              <a:tr h="297195">
                <a:tc>
                  <a:txBody>
                    <a:bodyPr/>
                    <a:lstStyle/>
                    <a:p>
                      <a:pPr marL="457200" algn="ctr">
                        <a:spcBef>
                          <a:spcPts val="200"/>
                        </a:spcBef>
                        <a:spcAft>
                          <a:spcPts val="200"/>
                        </a:spcAft>
                      </a:pPr>
                      <a:r>
                        <a:rPr lang="en-ZA" sz="2000" dirty="0">
                          <a:solidFill>
                            <a:schemeClr val="tx1"/>
                          </a:solidFill>
                          <a:effectLst/>
                          <a:latin typeface="Arial" panose="020B0604020202020204" pitchFamily="34" charset="0"/>
                          <a:cs typeface="Arial" panose="020B0604020202020204" pitchFamily="34" charset="0"/>
                        </a:rPr>
                        <a:t>Subject matter</a:t>
                      </a:r>
                      <a:endParaRPr lang="en-ZA"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457200" algn="ctr">
                        <a:spcBef>
                          <a:spcPts val="200"/>
                        </a:spcBef>
                        <a:spcAft>
                          <a:spcPts val="200"/>
                        </a:spcAft>
                      </a:pPr>
                      <a:r>
                        <a:rPr lang="en-ZA" sz="2000" dirty="0">
                          <a:solidFill>
                            <a:schemeClr val="tx1"/>
                          </a:solidFill>
                          <a:effectLst/>
                          <a:latin typeface="Arial" panose="020B0604020202020204" pitchFamily="34" charset="0"/>
                          <a:cs typeface="Arial" panose="020B0604020202020204" pitchFamily="34" charset="0"/>
                        </a:rPr>
                        <a:t>Finding</a:t>
                      </a:r>
                      <a:endParaRPr lang="en-ZA"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3845726784"/>
                  </a:ext>
                </a:extLst>
              </a:tr>
              <a:tr h="1641028">
                <a:tc>
                  <a:txBody>
                    <a:bodyPr/>
                    <a:lstStyle/>
                    <a:p>
                      <a:pPr marL="0" marR="0" lvl="0" indent="0" algn="l" defTabSz="979794" rtl="0" eaLnBrk="1" fontAlgn="base" latinLnBrk="0" hangingPunct="1">
                        <a:lnSpc>
                          <a:spcPct val="115000"/>
                        </a:lnSpc>
                        <a:spcBef>
                          <a:spcPts val="200"/>
                        </a:spcBef>
                        <a:spcAft>
                          <a:spcPts val="200"/>
                        </a:spcAft>
                        <a:buClr>
                          <a:srgbClr val="937464"/>
                        </a:buClr>
                        <a:buSzTx/>
                        <a:buFont typeface="+mj-lt"/>
                        <a:buNone/>
                        <a:tabLst>
                          <a:tab pos="450215" algn="l"/>
                        </a:tabLst>
                        <a:defRPr/>
                      </a:pPr>
                      <a:r>
                        <a:rPr lang="en-ZA" sz="2000" dirty="0">
                          <a:solidFill>
                            <a:schemeClr val="tx1"/>
                          </a:solidFill>
                          <a:effectLst/>
                          <a:latin typeface="Arial" panose="020B0604020202020204" pitchFamily="34" charset="0"/>
                          <a:cs typeface="Arial" panose="020B0604020202020204" pitchFamily="34" charset="0"/>
                        </a:rPr>
                        <a:t>9.4.3  </a:t>
                      </a:r>
                      <a:r>
                        <a:rPr kumimoji="0" lang="en-ZA" sz="2400" b="1" i="0" u="none" strike="noStrike" kern="0" cap="none" spc="0" normalizeH="0" baseline="0" noProof="0" dirty="0">
                          <a:ln>
                            <a:noFill/>
                          </a:ln>
                          <a:solidFill>
                            <a:prstClr val="black"/>
                          </a:solidFill>
                          <a:effectLst>
                            <a:outerShdw sx="0" sy="0">
                              <a:srgbClr val="000000"/>
                            </a:outerShdw>
                          </a:effectLst>
                          <a:uLnTx/>
                          <a:uFillTx/>
                          <a:latin typeface="+mn-lt"/>
                          <a:ea typeface="+mn-ea"/>
                          <a:cs typeface="+mn-cs"/>
                        </a:rPr>
                        <a:t>Procurement and contract management</a:t>
                      </a:r>
                      <a:endParaRPr kumimoji="0" lang="en-ZA" sz="2400" b="1" i="0" u="none" strike="noStrike" kern="0" cap="none" spc="0" normalizeH="0" baseline="0" noProof="0" dirty="0">
                        <a:ln>
                          <a:noFill/>
                        </a:ln>
                        <a:solidFill>
                          <a:prstClr val="black"/>
                        </a:solidFill>
                        <a:effectLst>
                          <a:outerShdw sx="0" sy="0">
                            <a:srgbClr val="000000"/>
                          </a:outerShdw>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5715" lvl="0" indent="-285750" algn="l" defTabSz="979794" rtl="0" eaLnBrk="1" fontAlgn="auto" latinLnBrk="0" hangingPunct="1">
                        <a:lnSpc>
                          <a:spcPct val="115000"/>
                        </a:lnSpc>
                        <a:spcBef>
                          <a:spcPts val="200"/>
                        </a:spcBef>
                        <a:spcAft>
                          <a:spcPts val="200"/>
                        </a:spcAft>
                        <a:buClrTx/>
                        <a:buSzTx/>
                        <a:buFont typeface="Wingdings" panose="05000000000000000000" pitchFamily="2" charset="2"/>
                        <a:buChar char="Ø"/>
                        <a:tabLst/>
                        <a:defRPr/>
                      </a:pPr>
                      <a:r>
                        <a:rPr kumimoji="0" lang="en-ZA" sz="2000" b="0" i="0" u="none" strike="noStrike" kern="1200" cap="none" spc="0" normalizeH="0" baseline="0" noProof="0" dirty="0">
                          <a:ln>
                            <a:noFill/>
                          </a:ln>
                          <a:solidFill>
                            <a:prstClr val="black"/>
                          </a:solidFill>
                          <a:effectLst/>
                          <a:uLnTx/>
                          <a:uFillTx/>
                          <a:latin typeface="Arial "/>
                          <a:ea typeface="+mn-ea"/>
                          <a:cs typeface="Arial" panose="020B0604020202020204" pitchFamily="34" charset="0"/>
                        </a:rPr>
                        <a:t>Some of the commodities designated for local content and production, were procured from suppliers who did not meet the prescribed minimum threshold for local production and content, as required by preferential procurement regulation 8(5). Similar non-compliance was reported in the prior year.</a:t>
                      </a:r>
                      <a:endParaRPr lang="en-ZA" sz="1800" b="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3348561"/>
                  </a:ext>
                </a:extLst>
              </a:tr>
              <a:tr h="2492392">
                <a:tc>
                  <a:txBody>
                    <a:bodyPr/>
                    <a:lstStyle/>
                    <a:p>
                      <a:pPr marL="0" lvl="0" indent="0" fontAlgn="base">
                        <a:spcBef>
                          <a:spcPts val="200"/>
                        </a:spcBef>
                        <a:spcAft>
                          <a:spcPts val="200"/>
                        </a:spcAft>
                        <a:buClr>
                          <a:srgbClr val="937464"/>
                        </a:buClr>
                        <a:buFont typeface="+mj-lt"/>
                        <a:buNone/>
                        <a:tabLst>
                          <a:tab pos="450215" algn="l"/>
                        </a:tabLst>
                      </a:pPr>
                      <a:r>
                        <a:rPr lang="en-GB" sz="2400" u="none" strike="noStrike" kern="0" spc="0" dirty="0">
                          <a:ln>
                            <a:noFill/>
                          </a:ln>
                          <a:solidFill>
                            <a:schemeClr val="tx1"/>
                          </a:solidFill>
                          <a:effectLst>
                            <a:outerShdw sx="0" sy="0">
                              <a:srgbClr val="000000"/>
                            </a:outerShdw>
                          </a:effectLst>
                        </a:rPr>
                        <a:t>9.4.4  </a:t>
                      </a:r>
                      <a:r>
                        <a:rPr lang="en-ZA" sz="2400" u="none" strike="noStrike" kern="0" spc="0" dirty="0">
                          <a:ln>
                            <a:noFill/>
                          </a:ln>
                          <a:solidFill>
                            <a:schemeClr val="tx1"/>
                          </a:solidFill>
                          <a:effectLst>
                            <a:outerShdw sx="0" sy="0">
                              <a:srgbClr val="000000"/>
                            </a:outerShdw>
                          </a:effectLst>
                        </a:rPr>
                        <a:t>Consequence</a:t>
                      </a:r>
                      <a:r>
                        <a:rPr lang="en-ZA" sz="2400" u="none" strike="noStrike" kern="0" spc="0" baseline="0" dirty="0">
                          <a:ln>
                            <a:noFill/>
                          </a:ln>
                          <a:solidFill>
                            <a:schemeClr val="tx1"/>
                          </a:solidFill>
                          <a:effectLst>
                            <a:outerShdw sx="0" sy="0">
                              <a:srgbClr val="000000"/>
                            </a:outerShdw>
                          </a:effectLst>
                        </a:rPr>
                        <a:t> management</a:t>
                      </a:r>
                      <a:endParaRPr lang="en-ZA" sz="2400" b="1" u="none" strike="noStrike" kern="0" spc="0" dirty="0">
                        <a:ln>
                          <a:noFill/>
                        </a:ln>
                        <a:solidFill>
                          <a:schemeClr val="tx1"/>
                        </a:solidFill>
                        <a:effectLst>
                          <a:outerShdw sx="0" sy="0">
                            <a:srgbClr val="000000"/>
                          </a:outerShdw>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5715" indent="-342900" algn="l" defTabSz="979794" rtl="0" eaLnBrk="1" fontAlgn="auto" latinLnBrk="0" hangingPunct="1">
                        <a:lnSpc>
                          <a:spcPct val="115000"/>
                        </a:lnSpc>
                        <a:spcBef>
                          <a:spcPts val="200"/>
                        </a:spcBef>
                        <a:spcAft>
                          <a:spcPts val="200"/>
                        </a:spcAft>
                        <a:buClrTx/>
                        <a:buSzTx/>
                        <a:buFont typeface="Wingdings" panose="05000000000000000000" pitchFamily="2" charset="2"/>
                        <a:buChar char="Ø"/>
                        <a:tabLst/>
                        <a:defRPr/>
                      </a:pPr>
                      <a:r>
                        <a:rPr lang="en-ZA" sz="2000" kern="1200" dirty="0">
                          <a:solidFill>
                            <a:schemeClr val="dk1"/>
                          </a:solidFill>
                          <a:effectLst/>
                          <a:latin typeface="Arial" panose="020B0604020202020204" pitchFamily="34" charset="0"/>
                          <a:ea typeface="+mn-ea"/>
                          <a:cs typeface="Arial" panose="020B0604020202020204" pitchFamily="34" charset="0"/>
                        </a:rPr>
                        <a:t>The unauthorised expenditure incurred by the municipality was not investigated to determine whether any person was liable for the expenditure, as required by section 32(2)(a) of the MFMA.</a:t>
                      </a:r>
                    </a:p>
                    <a:p>
                      <a:pPr marL="342900" marR="5715" indent="-342900" algn="l" defTabSz="979794" rtl="0" eaLnBrk="1" fontAlgn="auto" latinLnBrk="0" hangingPunct="1">
                        <a:lnSpc>
                          <a:spcPct val="115000"/>
                        </a:lnSpc>
                        <a:spcBef>
                          <a:spcPts val="200"/>
                        </a:spcBef>
                        <a:spcAft>
                          <a:spcPts val="200"/>
                        </a:spcAft>
                        <a:buClrTx/>
                        <a:buSzTx/>
                        <a:buFont typeface="Wingdings" panose="05000000000000000000" pitchFamily="2" charset="2"/>
                        <a:buChar char="Ø"/>
                        <a:tabLst/>
                        <a:defRPr/>
                      </a:pPr>
                      <a:r>
                        <a:rPr lang="en-ZA" sz="2000" kern="1200" dirty="0">
                          <a:solidFill>
                            <a:schemeClr val="dk1"/>
                          </a:solidFill>
                          <a:effectLst/>
                          <a:latin typeface="Arial" panose="020B0604020202020204" pitchFamily="34" charset="0"/>
                          <a:ea typeface="+mn-ea"/>
                          <a:cs typeface="Arial" panose="020B0604020202020204" pitchFamily="34" charset="0"/>
                        </a:rPr>
                        <a:t>Irregular, fruitless and wasteful expenditure incurred by the municipality was not investigated to determine whether any person was liable for the expenditure, as required by section 32(2)(b) of the MFMA.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454664"/>
                  </a:ext>
                </a:extLst>
              </a:tr>
            </a:tbl>
          </a:graphicData>
        </a:graphic>
      </p:graphicFrame>
      <p:sp>
        <p:nvSpPr>
          <p:cNvPr id="13" name="Content Placeholder 12"/>
          <p:cNvSpPr>
            <a:spLocks noGrp="1"/>
          </p:cNvSpPr>
          <p:nvPr>
            <p:ph idx="1"/>
          </p:nvPr>
        </p:nvSpPr>
        <p:spPr>
          <a:xfrm>
            <a:off x="80417" y="1663074"/>
            <a:ext cx="9345454" cy="513876"/>
          </a:xfrm>
        </p:spPr>
        <p:txBody>
          <a:bodyPr>
            <a:normAutofit/>
          </a:bodyPr>
          <a:lstStyle/>
          <a:p>
            <a:pPr marL="0" indent="0">
              <a:buNone/>
            </a:pPr>
            <a:r>
              <a:rPr lang="en-ZA" sz="2400" b="1" dirty="0">
                <a:solidFill>
                  <a:srgbClr val="953735"/>
                </a:solidFill>
                <a:latin typeface="Arial Narrow" panose="020B0606020202030204" pitchFamily="34" charset="0"/>
                <a:cs typeface="Arial" panose="020B0604020202020204" pitchFamily="34" charset="0"/>
              </a:rPr>
              <a:t>9.4  Compliance with legislation (continued…)</a:t>
            </a:r>
            <a:endParaRPr lang="en-ZA" sz="2400" b="1" dirty="0">
              <a:solidFill>
                <a:srgbClr val="953735"/>
              </a:solidFill>
              <a:latin typeface="Arial Narrow" panose="020B0606020202030204" pitchFamily="34" charset="0"/>
            </a:endParaRPr>
          </a:p>
        </p:txBody>
      </p:sp>
      <p:sp>
        <p:nvSpPr>
          <p:cNvPr id="15" name="Slide Number Placeholder 14"/>
          <p:cNvSpPr>
            <a:spLocks noGrp="1"/>
          </p:cNvSpPr>
          <p:nvPr>
            <p:ph type="sldNum" sz="quarter" idx="12"/>
          </p:nvPr>
        </p:nvSpPr>
        <p:spPr/>
        <p:txBody>
          <a:bodyPr/>
          <a:lstStyle/>
          <a:p>
            <a:fld id="{6434ABD1-81A3-44C0-ADD6-DB07EAD19A43}" type="slidenum">
              <a:rPr lang="en-US" smtClean="0"/>
              <a:pPr/>
              <a:t>17</a:t>
            </a:fld>
            <a:endParaRPr lang="en-US" dirty="0"/>
          </a:p>
        </p:txBody>
      </p:sp>
    </p:spTree>
    <p:extLst>
      <p:ext uri="{BB962C8B-B14F-4D97-AF65-F5344CB8AC3E}">
        <p14:creationId xmlns:p14="http://schemas.microsoft.com/office/powerpoint/2010/main" val="19195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80" cy="1349744"/>
          </a:xfrm>
        </p:spPr>
        <p:txBody>
          <a:bodyPr/>
          <a:lstStyle/>
          <a:p>
            <a:endParaRPr lang="en-ZA" dirty="0"/>
          </a:p>
        </p:txBody>
      </p:sp>
      <p:sp>
        <p:nvSpPr>
          <p:cNvPr id="3" name="Content Placeholder 2"/>
          <p:cNvSpPr>
            <a:spLocks noGrp="1"/>
          </p:cNvSpPr>
          <p:nvPr>
            <p:ph idx="1"/>
          </p:nvPr>
        </p:nvSpPr>
        <p:spPr>
          <a:xfrm>
            <a:off x="86725" y="2123884"/>
            <a:ext cx="10058400" cy="4986570"/>
          </a:xfrm>
        </p:spPr>
        <p:txBody>
          <a:bodyPr>
            <a:normAutofit/>
          </a:bodyPr>
          <a:lstStyle/>
          <a:p>
            <a:pPr marL="0" indent="0">
              <a:buNone/>
            </a:pPr>
            <a:r>
              <a:rPr lang="en-ZA" sz="2000" b="1" dirty="0">
                <a:effectLst>
                  <a:outerShdw sx="0" sy="0">
                    <a:srgbClr val="000000"/>
                  </a:outerShdw>
                </a:effectLst>
                <a:latin typeface="Arial" panose="020B0604020202020204" pitchFamily="34" charset="0"/>
                <a:cs typeface="Arial" panose="020B0604020202020204" pitchFamily="34" charset="0"/>
              </a:rPr>
              <a:t>The following were the root causes that gave raise to the reported findings in the audit report: </a:t>
            </a:r>
          </a:p>
          <a:p>
            <a:pPr marL="0" indent="0">
              <a:buNone/>
            </a:pPr>
            <a:endParaRPr lang="en-ZA" sz="1800" dirty="0">
              <a:effectLst>
                <a:outerShdw sx="0" sy="0">
                  <a:srgbClr val="000000"/>
                </a:outerShdw>
              </a:effectLst>
              <a:latin typeface="Arial" panose="020B0604020202020204" pitchFamily="34" charset="0"/>
              <a:cs typeface="Arial" panose="020B0604020202020204" pitchFamily="34" charset="0"/>
            </a:endParaRPr>
          </a:p>
          <a:p>
            <a:pPr marL="366713" indent="-366713">
              <a:buFont typeface="Wingdings" panose="05000000000000000000" pitchFamily="2" charset="2"/>
              <a:buChar char="Ø"/>
              <a:tabLst>
                <a:tab pos="363538" algn="l"/>
              </a:tabLst>
            </a:pPr>
            <a:r>
              <a:rPr lang="en-ZA" sz="2000" dirty="0">
                <a:effectLst>
                  <a:outerShdw sx="0" sy="0">
                    <a:srgbClr val="000000"/>
                  </a:outerShdw>
                </a:effectLst>
                <a:latin typeface="Arial" panose="020B0604020202020204" pitchFamily="34" charset="0"/>
                <a:cs typeface="Arial" panose="020B0604020202020204" pitchFamily="34" charset="0"/>
              </a:rPr>
              <a:t>Leadership did not perform effective oversight and monitoring to ensure that delegated officials consistently applied policies and procedures and related internal controls to achieve reliable and credible financial and performance reporting as well as compliance with applicable legislation.</a:t>
            </a:r>
          </a:p>
          <a:p>
            <a:pPr marL="366713" indent="-366713">
              <a:buFont typeface="Wingdings" panose="05000000000000000000" pitchFamily="2" charset="2"/>
              <a:buChar char="Ø"/>
              <a:tabLst>
                <a:tab pos="363538" algn="l"/>
              </a:tabLst>
            </a:pPr>
            <a:r>
              <a:rPr lang="en-ZA" sz="2000" dirty="0">
                <a:effectLst>
                  <a:outerShdw sx="0" sy="0">
                    <a:srgbClr val="000000"/>
                  </a:outerShdw>
                </a:effectLst>
                <a:latin typeface="Arial" panose="020B0604020202020204" pitchFamily="34" charset="0"/>
                <a:cs typeface="Arial" panose="020B0604020202020204" pitchFamily="34" charset="0"/>
              </a:rPr>
              <a:t>Senior management did not implement adequate review procedures to ensure that the annual financial statements and annual performance report were accurately prepared and supported by reliable and credible information.</a:t>
            </a:r>
          </a:p>
          <a:p>
            <a:pPr marL="366713" indent="-366713">
              <a:buFont typeface="Wingdings" panose="05000000000000000000" pitchFamily="2" charset="2"/>
              <a:buChar char="Ø"/>
              <a:tabLst>
                <a:tab pos="363538" algn="l"/>
              </a:tabLst>
            </a:pPr>
            <a:r>
              <a:rPr lang="en-ZA" sz="2000" dirty="0">
                <a:effectLst>
                  <a:outerShdw sx="0" sy="0">
                    <a:srgbClr val="000000"/>
                  </a:outerShdw>
                </a:effectLst>
                <a:latin typeface="Arial" panose="020B0604020202020204" pitchFamily="34" charset="0"/>
                <a:cs typeface="Arial" panose="020B0604020202020204" pitchFamily="34" charset="0"/>
              </a:rPr>
              <a:t>The internal audit unit did not perform adequate reviews of the financial statements and annual performance report prior to submission for auditing and also did not review compliance with key legislation applicable to the municipality. </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50336"/>
            <a:ext cx="10383838" cy="1649546"/>
            <a:chOff x="1" y="-83066"/>
            <a:chExt cx="7625080" cy="850212"/>
          </a:xfrm>
        </p:grpSpPr>
        <p:grpSp>
          <p:nvGrpSpPr>
            <p:cNvPr id="6" name="Group 5"/>
            <p:cNvGrpSpPr/>
            <p:nvPr/>
          </p:nvGrpSpPr>
          <p:grpSpPr>
            <a:xfrm>
              <a:off x="1" y="-83066"/>
              <a:ext cx="7625080" cy="709711"/>
              <a:chOff x="-21945" y="-83066"/>
              <a:chExt cx="7625080" cy="709711"/>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7107" y="-83066"/>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900662" y="179042"/>
                <a:ext cx="1693263" cy="2955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52598"/>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80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2" name="Content Placeholder 12"/>
          <p:cNvSpPr txBox="1">
            <a:spLocks/>
          </p:cNvSpPr>
          <p:nvPr/>
        </p:nvSpPr>
        <p:spPr>
          <a:xfrm>
            <a:off x="80417" y="1663074"/>
            <a:ext cx="9345454" cy="513876"/>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400" b="1" dirty="0">
                <a:solidFill>
                  <a:srgbClr val="953735"/>
                </a:solidFill>
                <a:latin typeface="Arial Narrow" panose="020B0606020202030204" pitchFamily="34" charset="0"/>
                <a:cs typeface="Arial" panose="020B0604020202020204" pitchFamily="34" charset="0"/>
              </a:rPr>
              <a:t>9.5  Internal control deficiencies</a:t>
            </a:r>
            <a:endParaRPr lang="en-ZA" sz="2400" b="1" dirty="0">
              <a:solidFill>
                <a:srgbClr val="953735"/>
              </a:solidFill>
              <a:latin typeface="Arial Narrow" panose="020B0606020202030204" pitchFamily="34" charset="0"/>
            </a:endParaRPr>
          </a:p>
        </p:txBody>
      </p:sp>
      <p:sp>
        <p:nvSpPr>
          <p:cNvPr id="15" name="Slide Number Placeholder 14"/>
          <p:cNvSpPr>
            <a:spLocks noGrp="1"/>
          </p:cNvSpPr>
          <p:nvPr>
            <p:ph type="sldNum" sz="quarter" idx="12"/>
          </p:nvPr>
        </p:nvSpPr>
        <p:spPr/>
        <p:txBody>
          <a:bodyPr/>
          <a:lstStyle/>
          <a:p>
            <a:fld id="{6434ABD1-81A3-44C0-ADD6-DB07EAD19A43}" type="slidenum">
              <a:rPr lang="en-US" smtClean="0"/>
              <a:pPr/>
              <a:t>18</a:t>
            </a:fld>
            <a:endParaRPr lang="en-US" dirty="0"/>
          </a:p>
        </p:txBody>
      </p:sp>
    </p:spTree>
    <p:extLst>
      <p:ext uri="{BB962C8B-B14F-4D97-AF65-F5344CB8AC3E}">
        <p14:creationId xmlns:p14="http://schemas.microsoft.com/office/powerpoint/2010/main" val="406675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80" cy="1349744"/>
          </a:xfrm>
        </p:spPr>
        <p:txBody>
          <a:bodyPr/>
          <a:lstStyle/>
          <a:p>
            <a:r>
              <a:rPr lang="en-ZA" dirty="0"/>
              <a:t>              </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17718"/>
            <a:ext cx="10398247" cy="1616928"/>
            <a:chOff x="1" y="-66254"/>
            <a:chExt cx="7635661" cy="833400"/>
          </a:xfrm>
        </p:grpSpPr>
        <p:grpSp>
          <p:nvGrpSpPr>
            <p:cNvPr id="6" name="Group 5"/>
            <p:cNvGrpSpPr/>
            <p:nvPr/>
          </p:nvGrpSpPr>
          <p:grpSpPr>
            <a:xfrm>
              <a:off x="1" y="-66254"/>
              <a:ext cx="7635661" cy="692899"/>
              <a:chOff x="-21945" y="-66254"/>
              <a:chExt cx="7635661" cy="692899"/>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7107" y="-66254"/>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779985" y="212320"/>
                <a:ext cx="1833731" cy="2955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52598"/>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80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2" name="Content Placeholder 12"/>
          <p:cNvSpPr txBox="1">
            <a:spLocks/>
          </p:cNvSpPr>
          <p:nvPr/>
        </p:nvSpPr>
        <p:spPr>
          <a:xfrm>
            <a:off x="80417" y="1663074"/>
            <a:ext cx="9345454" cy="513876"/>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400" b="1" dirty="0">
                <a:solidFill>
                  <a:srgbClr val="953735"/>
                </a:solidFill>
                <a:latin typeface="Arial Narrow" panose="020B0606020202030204" pitchFamily="34" charset="0"/>
                <a:cs typeface="Arial" panose="020B0604020202020204" pitchFamily="34" charset="0"/>
              </a:rPr>
              <a:t>10.  Other matters of interest</a:t>
            </a:r>
            <a:endParaRPr lang="en-ZA" sz="2400" b="1" dirty="0">
              <a:solidFill>
                <a:srgbClr val="953735"/>
              </a:solidFill>
              <a:latin typeface="Arial Narrow" panose="020B0606020202030204" pitchFamily="34" charset="0"/>
            </a:endParaRPr>
          </a:p>
        </p:txBody>
      </p:sp>
      <p:sp>
        <p:nvSpPr>
          <p:cNvPr id="13" name="Content Placeholder 12"/>
          <p:cNvSpPr txBox="1">
            <a:spLocks noGrp="1"/>
          </p:cNvSpPr>
          <p:nvPr>
            <p:ph idx="1"/>
          </p:nvPr>
        </p:nvSpPr>
        <p:spPr>
          <a:xfrm>
            <a:off x="87313" y="2295526"/>
            <a:ext cx="10058400" cy="4608512"/>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000" b="1" dirty="0">
                <a:latin typeface="Arial "/>
                <a:cs typeface="Arial" panose="020B0604020202020204" pitchFamily="34" charset="0"/>
              </a:rPr>
              <a:t>10.1  Irregular expenditure</a:t>
            </a:r>
            <a:endParaRPr lang="en-ZA" sz="1800" b="1" dirty="0">
              <a:latin typeface="Arial "/>
              <a:cs typeface="Arial" panose="020B0604020202020204" pitchFamily="34" charset="0"/>
            </a:endParaRPr>
          </a:p>
          <a:p>
            <a:pPr marL="0" indent="0">
              <a:buFont typeface="Arial" pitchFamily="34" charset="0"/>
              <a:buNone/>
            </a:pPr>
            <a:endParaRPr lang="en-ZA" sz="1800" b="1" dirty="0">
              <a:latin typeface="Arial "/>
            </a:endParaRPr>
          </a:p>
        </p:txBody>
      </p:sp>
      <p:sp>
        <p:nvSpPr>
          <p:cNvPr id="14" name="Rectangle 1"/>
          <p:cNvSpPr>
            <a:spLocks noChangeArrowheads="1"/>
          </p:cNvSpPr>
          <p:nvPr/>
        </p:nvSpPr>
        <p:spPr bwMode="auto">
          <a:xfrm>
            <a:off x="97632" y="2795720"/>
            <a:ext cx="9894887" cy="73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20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Definition:</a:t>
            </a:r>
            <a:r>
              <a:rPr kumimoji="0" lang="en-ZA" altLang="en-US" sz="2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Expenditure that was</a:t>
            </a:r>
            <a:r>
              <a:rPr kumimoji="0" lang="en-ZA" altLang="en-US" sz="2000" b="0" i="1"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ZA" altLang="en-US" sz="2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incurred in contravention of </a:t>
            </a:r>
            <a:r>
              <a:rPr lang="en-ZA" altLang="en-US" sz="2000" i="1" dirty="0">
                <a:latin typeface="Arial" panose="020B0604020202020204" pitchFamily="34" charset="0"/>
                <a:ea typeface="Calibri" panose="020F0502020204030204" pitchFamily="34" charset="0"/>
                <a:cs typeface="Arial" panose="020B0604020202020204" pitchFamily="34" charset="0"/>
              </a:rPr>
              <a:t>applicable</a:t>
            </a:r>
            <a:r>
              <a:rPr kumimoji="0" lang="en-ZA" altLang="en-US" sz="2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laws and</a:t>
            </a:r>
            <a:r>
              <a:rPr kumimoji="0" lang="en-ZA" altLang="en-US" sz="2000" b="0" i="1"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ZA" altLang="en-US" sz="2000" i="1" baseline="0" dirty="0">
                <a:latin typeface="Arial" panose="020B0604020202020204" pitchFamily="34" charset="0"/>
                <a:ea typeface="Calibri" panose="020F0502020204030204" pitchFamily="34" charset="0"/>
                <a:cs typeface="Arial" panose="020B0604020202020204" pitchFamily="34" charset="0"/>
              </a:rPr>
              <a:t>                  </a:t>
            </a:r>
            <a:r>
              <a:rPr kumimoji="0" lang="en-ZA" altLang="en-US" sz="2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legislations</a:t>
            </a:r>
            <a:endParaRPr kumimoji="0" lang="en-ZA"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219466901"/>
              </p:ext>
            </p:extLst>
          </p:nvPr>
        </p:nvGraphicFramePr>
        <p:xfrm>
          <a:off x="1229519" y="3592036"/>
          <a:ext cx="8077200" cy="1736440"/>
        </p:xfrm>
        <a:graphic>
          <a:graphicData uri="http://schemas.openxmlformats.org/drawingml/2006/table">
            <a:tbl>
              <a:tblPr firstRow="1" firstCol="1" bandRow="1">
                <a:tableStyleId>{5C22544A-7EE6-4342-B048-85BDC9FD1C3A}</a:tableStyleId>
              </a:tblPr>
              <a:tblGrid>
                <a:gridCol w="4495800">
                  <a:extLst>
                    <a:ext uri="{9D8B030D-6E8A-4147-A177-3AD203B41FA5}">
                      <a16:colId xmlns:a16="http://schemas.microsoft.com/office/drawing/2014/main" val="2252024616"/>
                    </a:ext>
                  </a:extLst>
                </a:gridCol>
                <a:gridCol w="3581400">
                  <a:extLst>
                    <a:ext uri="{9D8B030D-6E8A-4147-A177-3AD203B41FA5}">
                      <a16:colId xmlns:a16="http://schemas.microsoft.com/office/drawing/2014/main" val="973450874"/>
                    </a:ext>
                  </a:extLst>
                </a:gridCol>
              </a:tblGrid>
              <a:tr h="840534">
                <a:tc>
                  <a:txBody>
                    <a:bodyPr/>
                    <a:lstStyle/>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2018-19</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endParaRPr lang="en-ZA"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457200" algn="just">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2017-18</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endParaRPr lang="en-ZA"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953567719"/>
                  </a:ext>
                </a:extLst>
              </a:tr>
              <a:tr h="811880">
                <a:tc>
                  <a:txBody>
                    <a:bodyPr/>
                    <a:lstStyle/>
                    <a:p>
                      <a:pPr marR="5715" algn="ctr">
                        <a:lnSpc>
                          <a:spcPct val="115000"/>
                        </a:lnSpc>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R9,3 million</a:t>
                      </a:r>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200"/>
                        </a:spcBef>
                        <a:spcAft>
                          <a:spcPts val="200"/>
                        </a:spcAft>
                      </a:pPr>
                      <a:r>
                        <a:rPr lang="en-ZA" sz="1800" b="0" dirty="0">
                          <a:solidFill>
                            <a:schemeClr val="tx1"/>
                          </a:solidFill>
                          <a:effectLst/>
                          <a:latin typeface="Arial" panose="020B0604020202020204" pitchFamily="34" charset="0"/>
                          <a:cs typeface="Arial" panose="020B0604020202020204" pitchFamily="34" charset="0"/>
                        </a:rPr>
                        <a:t>R10,9 million</a:t>
                      </a:r>
                      <a:endParaRPr lang="en-Z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850845"/>
                  </a:ext>
                </a:extLst>
              </a:tr>
            </a:tbl>
          </a:graphicData>
        </a:graphic>
      </p:graphicFrame>
      <p:sp>
        <p:nvSpPr>
          <p:cNvPr id="19" name="Slide Number Placeholder 18"/>
          <p:cNvSpPr>
            <a:spLocks noGrp="1"/>
          </p:cNvSpPr>
          <p:nvPr>
            <p:ph type="sldNum" sz="quarter" idx="12"/>
          </p:nvPr>
        </p:nvSpPr>
        <p:spPr/>
        <p:txBody>
          <a:bodyPr/>
          <a:lstStyle/>
          <a:p>
            <a:fld id="{6434ABD1-81A3-44C0-ADD6-DB07EAD19A43}" type="slidenum">
              <a:rPr lang="en-US" smtClean="0"/>
              <a:pPr/>
              <a:t>19</a:t>
            </a:fld>
            <a:endParaRPr lang="en-US" dirty="0"/>
          </a:p>
        </p:txBody>
      </p:sp>
    </p:spTree>
    <p:extLst>
      <p:ext uri="{BB962C8B-B14F-4D97-AF65-F5344CB8AC3E}">
        <p14:creationId xmlns:p14="http://schemas.microsoft.com/office/powerpoint/2010/main" val="385529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349744"/>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0211"/>
            <a:ext cx="10383838" cy="1488999"/>
            <a:chOff x="1" y="0"/>
            <a:chExt cx="7625080" cy="813699"/>
          </a:xfrm>
        </p:grpSpPr>
        <p:grpSp>
          <p:nvGrpSpPr>
            <p:cNvPr id="6" name="Group 5"/>
            <p:cNvGrpSpPr/>
            <p:nvPr/>
          </p:nvGrpSpPr>
          <p:grpSpPr>
            <a:xfrm>
              <a:off x="1" y="0"/>
              <a:ext cx="7625080" cy="626645"/>
              <a:chOff x="-21945" y="0"/>
              <a:chExt cx="7625080" cy="626645"/>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13649" y="60206"/>
                <a:ext cx="5595533" cy="48321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 </a:t>
                </a: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4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776529" y="207721"/>
                <a:ext cx="1731802" cy="3817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2" name="Rectangle 1"/>
          <p:cNvSpPr>
            <a:spLocks noGrp="1" noChangeArrowheads="1"/>
          </p:cNvSpPr>
          <p:nvPr>
            <p:ph idx="1"/>
          </p:nvPr>
        </p:nvSpPr>
        <p:spPr bwMode="auto">
          <a:xfrm>
            <a:off x="467520" y="1666104"/>
            <a:ext cx="9525000" cy="416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708" tIns="25392" rIns="91440" bIns="25392" numCol="1" anchor="ctr" anchorCtr="0" compatLnSpc="1">
            <a:prstTxWarp prst="textNoShape">
              <a:avLst/>
            </a:prstTxWarp>
            <a:spAutoFit/>
          </a:bodyPr>
          <a:lstStyle>
            <a:lvl1pPr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19100" algn="l"/>
                <a:tab pos="58864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419100" algn="l"/>
                <a:tab pos="5886450" algn="r"/>
              </a:tabLst>
            </a:pPr>
            <a:r>
              <a:rPr kumimoji="0" lang="en-GB" altLang="en-US" sz="1800" b="1" i="0" u="none" strike="noStrike" cap="none" normalizeH="0" baseline="0" dirty="0" bmk="_Toc535998693">
                <a:ln>
                  <a:noFill/>
                </a:ln>
                <a:solidFill>
                  <a:srgbClr val="937464"/>
                </a:solidFill>
                <a:effectLst/>
                <a:cs typeface="Arial" panose="020B0604020202020204" pitchFamily="34" charset="0"/>
              </a:rPr>
              <a:t>CONTENTS 			             Page	</a:t>
            </a:r>
            <a:endParaRPr kumimoji="0" lang="en-ZA" altLang="en-US" sz="1400" b="0" i="0" u="none" strike="noStrike" cap="none" normalizeH="0" baseline="0" dirty="0">
              <a:ln>
                <a:noFill/>
              </a:ln>
              <a:effectLst/>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419100" algn="l"/>
                <a:tab pos="5886450" algn="r"/>
              </a:tabLst>
            </a:pPr>
            <a:r>
              <a:rPr kumimoji="0" lang="en-ZA" altLang="en-US" sz="1400" b="0" i="0" u="none" strike="noStrike" cap="none" normalizeH="0" baseline="0" dirty="0">
                <a:ln>
                  <a:noFill/>
                </a:ln>
                <a:effectLst/>
                <a:ea typeface="Times New Roman" panose="02020603050405020304" pitchFamily="18" charset="0"/>
                <a:cs typeface="Arial" panose="020B0604020202020204" pitchFamily="34" charset="0"/>
              </a:rPr>
              <a:t>GREETING				3</a:t>
            </a:r>
          </a:p>
          <a:p>
            <a:pPr marL="342900" marR="0" lvl="0" indent="-342900" algn="l" defTabSz="914400" rtl="0" eaLnBrk="0" fontAlgn="base" latinLnBrk="0" hangingPunct="0">
              <a:lnSpc>
                <a:spcPct val="150000"/>
              </a:lnSpc>
              <a:spcBef>
                <a:spcPct val="0"/>
              </a:spcBef>
              <a:spcAft>
                <a:spcPct val="0"/>
              </a:spcAft>
              <a:buClrTx/>
              <a:buSzTx/>
              <a:buFontTx/>
              <a:buAutoNum type="arabicPeriod" startAt="2"/>
              <a:tabLst>
                <a:tab pos="419100" algn="l"/>
                <a:tab pos="5886450" algn="r"/>
              </a:tabLst>
            </a:pPr>
            <a:r>
              <a:rPr kumimoji="0" lang="en-ZA" altLang="en-US" sz="1400" b="0" i="0" u="none" strike="noStrike" cap="none" normalizeH="0" baseline="0" dirty="0">
                <a:ln>
                  <a:noFill/>
                </a:ln>
                <a:effectLst/>
                <a:ea typeface="Times New Roman" panose="02020603050405020304" pitchFamily="18" charset="0"/>
                <a:cs typeface="Arial" panose="020B0604020202020204" pitchFamily="34" charset="0"/>
              </a:rPr>
              <a:t>INTRODUCTION				4</a:t>
            </a:r>
            <a:endParaRPr lang="en-ZA" altLang="en-US" sz="1400" dirty="0">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eriod" startAt="2"/>
              <a:tabLst>
                <a:tab pos="419100" algn="l"/>
                <a:tab pos="5886450" algn="r"/>
              </a:tabLst>
            </a:pPr>
            <a:r>
              <a:rPr lang="en-ZA" altLang="en-US" sz="1400" dirty="0">
                <a:ea typeface="Times New Roman" panose="02020603050405020304" pitchFamily="18" charset="0"/>
                <a:cs typeface="Arial" panose="020B0604020202020204" pitchFamily="34" charset="0"/>
              </a:rPr>
              <a:t>AREAS OF ANNUAL AUDIT				5</a:t>
            </a:r>
          </a:p>
          <a:p>
            <a:pPr marL="342900" marR="0" lvl="0" indent="-342900" algn="l" defTabSz="914400" rtl="0" eaLnBrk="0" fontAlgn="base" latinLnBrk="0" hangingPunct="0">
              <a:lnSpc>
                <a:spcPct val="150000"/>
              </a:lnSpc>
              <a:spcBef>
                <a:spcPct val="0"/>
              </a:spcBef>
              <a:spcAft>
                <a:spcPct val="0"/>
              </a:spcAft>
              <a:buClrTx/>
              <a:buSzTx/>
              <a:buAutoNum type="arabicPeriod" startAt="4"/>
              <a:tabLst>
                <a:tab pos="419100" algn="l"/>
                <a:tab pos="5886450" algn="r"/>
              </a:tabLst>
            </a:pPr>
            <a:r>
              <a:rPr lang="en-ZA" altLang="en-US" sz="1400" dirty="0">
                <a:ea typeface="Times New Roman" panose="02020603050405020304" pitchFamily="18" charset="0"/>
                <a:cs typeface="Arial" panose="020B0604020202020204" pitchFamily="34" charset="0"/>
              </a:rPr>
              <a:t>TYPES OF AUDIT OPINIONS	          	                 		6</a:t>
            </a:r>
          </a:p>
          <a:p>
            <a:pPr marL="0" marR="0" lvl="0" indent="0" algn="l" defTabSz="914400" rtl="0" eaLnBrk="0" fontAlgn="base" latinLnBrk="0" hangingPunct="0">
              <a:lnSpc>
                <a:spcPct val="150000"/>
              </a:lnSpc>
              <a:spcBef>
                <a:spcPct val="0"/>
              </a:spcBef>
              <a:spcAft>
                <a:spcPct val="0"/>
              </a:spcAft>
              <a:buClrTx/>
              <a:buSzTx/>
              <a:buNone/>
              <a:tabLst>
                <a:tab pos="419100" algn="l"/>
                <a:tab pos="5886450" algn="r"/>
              </a:tabLst>
            </a:pPr>
            <a:r>
              <a:rPr kumimoji="0" lang="en-ZA" altLang="en-US" sz="1400" b="0" i="0" u="none" strike="noStrike" cap="none" normalizeH="0" baseline="0" dirty="0">
                <a:ln>
                  <a:noFill/>
                </a:ln>
                <a:effectLst/>
                <a:ea typeface="Times New Roman" panose="02020603050405020304" pitchFamily="18" charset="0"/>
                <a:cs typeface="Arial" panose="020B0604020202020204" pitchFamily="34" charset="0"/>
              </a:rPr>
              <a:t>5.    OVERALL AUDIT</a:t>
            </a:r>
            <a:r>
              <a:rPr kumimoji="0" lang="en-ZA" altLang="en-US" sz="1400" b="0" i="0" u="none" strike="noStrike" cap="none" normalizeH="0" dirty="0">
                <a:ln>
                  <a:noFill/>
                </a:ln>
                <a:effectLst/>
                <a:ea typeface="Times New Roman" panose="02020603050405020304" pitchFamily="18" charset="0"/>
                <a:cs typeface="Arial" panose="020B0604020202020204" pitchFamily="34" charset="0"/>
              </a:rPr>
              <a:t> OUTCOME</a:t>
            </a:r>
            <a:r>
              <a:rPr kumimoji="0" lang="en-ZA" altLang="en-US" sz="1400" b="0" i="0" u="none" strike="noStrike" cap="none" normalizeH="0" baseline="0" dirty="0">
                <a:ln>
                  <a:noFill/>
                </a:ln>
                <a:effectLst/>
                <a:ea typeface="Times New Roman" panose="02020603050405020304" pitchFamily="18" charset="0"/>
                <a:cs typeface="Arial" panose="020B0604020202020204" pitchFamily="34" charset="0"/>
              </a:rPr>
              <a:t>				7</a:t>
            </a:r>
            <a:endParaRPr kumimoji="0" lang="en-ZA" altLang="en-US" sz="1400" b="0" i="0" u="none" strike="noStrike" cap="none" normalizeH="0" baseline="0" dirty="0">
              <a:ln>
                <a:noFill/>
              </a:ln>
              <a:effectLst/>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eriod" startAt="6"/>
              <a:tabLst>
                <a:tab pos="419100" algn="l"/>
                <a:tab pos="5886450" algn="r"/>
              </a:tabLst>
            </a:pPr>
            <a:r>
              <a:rPr lang="en-ZA" altLang="en-US" sz="1400" dirty="0">
                <a:cs typeface="Arial" panose="020B0604020202020204" pitchFamily="34" charset="0"/>
              </a:rPr>
              <a:t>RISK AREAS				10</a:t>
            </a:r>
          </a:p>
          <a:p>
            <a:pPr marL="342900" marR="0" lvl="0" indent="-342900" algn="l" defTabSz="914400" rtl="0" eaLnBrk="0" fontAlgn="base" latinLnBrk="0" hangingPunct="0">
              <a:lnSpc>
                <a:spcPct val="150000"/>
              </a:lnSpc>
              <a:spcBef>
                <a:spcPct val="0"/>
              </a:spcBef>
              <a:spcAft>
                <a:spcPct val="0"/>
              </a:spcAft>
              <a:buClrTx/>
              <a:buSzTx/>
              <a:buFontTx/>
              <a:buAutoNum type="arabicPeriod" startAt="6"/>
              <a:tabLst>
                <a:tab pos="419100" algn="l"/>
                <a:tab pos="5886450" algn="r"/>
              </a:tabLst>
            </a:pPr>
            <a:r>
              <a:rPr lang="en-ZA" altLang="en-US" sz="1400" dirty="0">
                <a:cs typeface="Arial" panose="020B0604020202020204" pitchFamily="34" charset="0"/>
              </a:rPr>
              <a:t>KEY CONTROLS				11</a:t>
            </a:r>
            <a:endParaRPr kumimoji="0" lang="en-ZA" altLang="en-US" sz="1400" b="0" i="0" u="none" strike="noStrike" cap="none" normalizeH="0" baseline="0" dirty="0">
              <a:ln>
                <a:noFill/>
              </a:ln>
              <a:effectLst/>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eriod" startAt="8"/>
              <a:tabLst>
                <a:tab pos="419100" algn="l"/>
                <a:tab pos="5886450" algn="r"/>
              </a:tabLst>
            </a:pPr>
            <a:r>
              <a:rPr kumimoji="0" lang="en-ZA" altLang="en-US" sz="1400" b="0" i="0" u="none" strike="noStrike" cap="none" normalizeH="0" baseline="0" dirty="0">
                <a:ln>
                  <a:noFill/>
                </a:ln>
                <a:effectLst/>
                <a:ea typeface="Times New Roman" panose="02020603050405020304" pitchFamily="18" charset="0"/>
                <a:cs typeface="Arial" panose="020B0604020202020204" pitchFamily="34" charset="0"/>
              </a:rPr>
              <a:t>ROOT</a:t>
            </a:r>
            <a:r>
              <a:rPr kumimoji="0" lang="en-ZA" altLang="en-US" sz="1400" b="0" i="0" u="none" strike="noStrike" cap="none" normalizeH="0" dirty="0">
                <a:ln>
                  <a:noFill/>
                </a:ln>
                <a:effectLst/>
                <a:ea typeface="Times New Roman" panose="02020603050405020304" pitchFamily="18" charset="0"/>
                <a:cs typeface="Arial" panose="020B0604020202020204" pitchFamily="34" charset="0"/>
              </a:rPr>
              <a:t> CAUSES TO BE ADDRESSED				12</a:t>
            </a:r>
          </a:p>
          <a:p>
            <a:pPr marL="342900" marR="0" lvl="0" indent="-342900" algn="l" defTabSz="914400" rtl="0" eaLnBrk="0" fontAlgn="base" latinLnBrk="0" hangingPunct="0">
              <a:lnSpc>
                <a:spcPct val="150000"/>
              </a:lnSpc>
              <a:spcBef>
                <a:spcPct val="0"/>
              </a:spcBef>
              <a:spcAft>
                <a:spcPct val="0"/>
              </a:spcAft>
              <a:buClrTx/>
              <a:buSzTx/>
              <a:buFontTx/>
              <a:buAutoNum type="arabicPeriod" startAt="8"/>
              <a:tabLst>
                <a:tab pos="419100" algn="l"/>
                <a:tab pos="5886450" algn="r"/>
              </a:tabLst>
            </a:pPr>
            <a:r>
              <a:rPr lang="en-ZA" altLang="en-US" sz="1400" baseline="0" dirty="0">
                <a:cs typeface="Arial" panose="020B0604020202020204" pitchFamily="34" charset="0"/>
              </a:rPr>
              <a:t>AUDIT OUTCOMES 2018/19				13</a:t>
            </a:r>
          </a:p>
          <a:p>
            <a:pPr marL="342900" marR="0" lvl="0" indent="-342900" algn="l" defTabSz="914400" rtl="0" eaLnBrk="0" fontAlgn="base" latinLnBrk="0" hangingPunct="0">
              <a:lnSpc>
                <a:spcPct val="150000"/>
              </a:lnSpc>
              <a:spcBef>
                <a:spcPct val="0"/>
              </a:spcBef>
              <a:spcAft>
                <a:spcPct val="0"/>
              </a:spcAft>
              <a:buClrTx/>
              <a:buSzTx/>
              <a:buFontTx/>
              <a:buAutoNum type="arabicPeriod" startAt="8"/>
              <a:tabLst>
                <a:tab pos="419100" algn="l"/>
                <a:tab pos="5886450" algn="r"/>
              </a:tabLst>
            </a:pPr>
            <a:r>
              <a:rPr kumimoji="0" lang="en-ZA" altLang="en-US" sz="1400" b="0" i="0" u="none" strike="noStrike" cap="none" normalizeH="0" baseline="0" dirty="0">
                <a:ln>
                  <a:noFill/>
                </a:ln>
                <a:effectLst/>
                <a:cs typeface="Arial" panose="020B0604020202020204" pitchFamily="34" charset="0"/>
              </a:rPr>
              <a:t>OTHER MATTERS OF INTEREST</a:t>
            </a:r>
            <a:r>
              <a:rPr lang="en-ZA" altLang="en-US" sz="1400" dirty="0">
                <a:cs typeface="Arial" panose="020B0604020202020204" pitchFamily="34" charset="0"/>
              </a:rPr>
              <a:t>				19</a:t>
            </a:r>
          </a:p>
          <a:p>
            <a:pPr marL="342900" marR="0" lvl="0" indent="-342900" algn="l" defTabSz="914400" rtl="0" eaLnBrk="0" fontAlgn="base" latinLnBrk="0" hangingPunct="0">
              <a:lnSpc>
                <a:spcPct val="150000"/>
              </a:lnSpc>
              <a:spcBef>
                <a:spcPct val="0"/>
              </a:spcBef>
              <a:spcAft>
                <a:spcPct val="0"/>
              </a:spcAft>
              <a:buClrTx/>
              <a:buSzTx/>
              <a:buFontTx/>
              <a:buAutoNum type="arabicPeriod" startAt="8"/>
              <a:tabLst>
                <a:tab pos="419100" algn="l"/>
                <a:tab pos="5886450" algn="r"/>
              </a:tabLst>
            </a:pPr>
            <a:r>
              <a:rPr kumimoji="0" lang="en-ZA" altLang="en-US" sz="1400" b="0" i="0" u="none" strike="noStrike" cap="none" normalizeH="0" baseline="0" dirty="0">
                <a:ln>
                  <a:noFill/>
                </a:ln>
                <a:effectLst/>
                <a:cs typeface="Arial" panose="020B0604020202020204" pitchFamily="34" charset="0"/>
              </a:rPr>
              <a:t>CONCLUSION				23</a:t>
            </a:r>
          </a:p>
        </p:txBody>
      </p:sp>
    </p:spTree>
    <p:extLst>
      <p:ext uri="{BB962C8B-B14F-4D97-AF65-F5344CB8AC3E}">
        <p14:creationId xmlns:p14="http://schemas.microsoft.com/office/powerpoint/2010/main" val="9242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80" cy="1349744"/>
          </a:xfrm>
        </p:spPr>
        <p:txBody>
          <a:bodyPr/>
          <a:lstStyle/>
          <a:p>
            <a:r>
              <a:rPr lang="en-ZA" dirty="0"/>
              <a:t>              </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17718"/>
            <a:ext cx="10398247" cy="1616928"/>
            <a:chOff x="1" y="-66254"/>
            <a:chExt cx="7635661" cy="833400"/>
          </a:xfrm>
        </p:grpSpPr>
        <p:grpSp>
          <p:nvGrpSpPr>
            <p:cNvPr id="6" name="Group 5"/>
            <p:cNvGrpSpPr/>
            <p:nvPr/>
          </p:nvGrpSpPr>
          <p:grpSpPr>
            <a:xfrm>
              <a:off x="1" y="-66254"/>
              <a:ext cx="7635661" cy="692899"/>
              <a:chOff x="-21945" y="-66254"/>
              <a:chExt cx="7635661" cy="692899"/>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7107" y="-66254"/>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779985" y="212320"/>
                <a:ext cx="1833731" cy="2955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52598"/>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80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2" name="Content Placeholder 12"/>
          <p:cNvSpPr txBox="1">
            <a:spLocks/>
          </p:cNvSpPr>
          <p:nvPr/>
        </p:nvSpPr>
        <p:spPr>
          <a:xfrm>
            <a:off x="80417" y="1663074"/>
            <a:ext cx="9345454" cy="513876"/>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400" b="1" dirty="0">
                <a:solidFill>
                  <a:srgbClr val="953735"/>
                </a:solidFill>
                <a:latin typeface="Arial Narrow" panose="020B0606020202030204" pitchFamily="34" charset="0"/>
                <a:cs typeface="Arial" panose="020B0604020202020204" pitchFamily="34" charset="0"/>
              </a:rPr>
              <a:t>10.  Other matters of interest</a:t>
            </a:r>
            <a:endParaRPr lang="en-ZA" sz="2400" b="1" dirty="0">
              <a:solidFill>
                <a:srgbClr val="953735"/>
              </a:solidFill>
              <a:latin typeface="Arial Narrow" panose="020B0606020202030204" pitchFamily="34" charset="0"/>
            </a:endParaRPr>
          </a:p>
        </p:txBody>
      </p:sp>
      <p:sp>
        <p:nvSpPr>
          <p:cNvPr id="19" name="Slide Number Placeholder 18"/>
          <p:cNvSpPr>
            <a:spLocks noGrp="1"/>
          </p:cNvSpPr>
          <p:nvPr>
            <p:ph type="sldNum" sz="quarter" idx="12"/>
          </p:nvPr>
        </p:nvSpPr>
        <p:spPr/>
        <p:txBody>
          <a:bodyPr/>
          <a:lstStyle/>
          <a:p>
            <a:fld id="{6434ABD1-81A3-44C0-ADD6-DB07EAD19A43}" type="slidenum">
              <a:rPr lang="en-US" smtClean="0"/>
              <a:pPr/>
              <a:t>20</a:t>
            </a:fld>
            <a:endParaRPr lang="en-US" dirty="0"/>
          </a:p>
        </p:txBody>
      </p:sp>
      <p:pic>
        <p:nvPicPr>
          <p:cNvPr id="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176950"/>
            <a:ext cx="9559846" cy="454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17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80" cy="1349744"/>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67297"/>
            <a:ext cx="10383838" cy="1666507"/>
            <a:chOff x="1" y="-91808"/>
            <a:chExt cx="7625080" cy="858954"/>
          </a:xfrm>
        </p:grpSpPr>
        <p:grpSp>
          <p:nvGrpSpPr>
            <p:cNvPr id="6" name="Group 5"/>
            <p:cNvGrpSpPr/>
            <p:nvPr/>
          </p:nvGrpSpPr>
          <p:grpSpPr>
            <a:xfrm>
              <a:off x="1" y="-91808"/>
              <a:ext cx="7625080" cy="718453"/>
              <a:chOff x="-21945" y="-91808"/>
              <a:chExt cx="7625080" cy="718453"/>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42171" y="-91808"/>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855299" y="208441"/>
                <a:ext cx="1747835" cy="3348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52598"/>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80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2" name="Content Placeholder 12"/>
          <p:cNvSpPr txBox="1">
            <a:spLocks/>
          </p:cNvSpPr>
          <p:nvPr/>
        </p:nvSpPr>
        <p:spPr>
          <a:xfrm>
            <a:off x="80417" y="1663074"/>
            <a:ext cx="9345454" cy="513876"/>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400" b="1" dirty="0">
                <a:solidFill>
                  <a:srgbClr val="953735"/>
                </a:solidFill>
                <a:latin typeface="Arial Narrow" panose="020B0606020202030204" pitchFamily="34" charset="0"/>
                <a:cs typeface="Arial" panose="020B0604020202020204" pitchFamily="34" charset="0"/>
              </a:rPr>
              <a:t>10.  Other matters of interest (continued…)</a:t>
            </a:r>
            <a:endParaRPr lang="en-ZA" sz="2400" b="1" dirty="0">
              <a:solidFill>
                <a:srgbClr val="953735"/>
              </a:solidFill>
              <a:latin typeface="Arial Narrow" panose="020B0606020202030204" pitchFamily="34" charset="0"/>
            </a:endParaRPr>
          </a:p>
        </p:txBody>
      </p:sp>
      <p:sp>
        <p:nvSpPr>
          <p:cNvPr id="13" name="Content Placeholder 12"/>
          <p:cNvSpPr txBox="1">
            <a:spLocks noGrp="1"/>
          </p:cNvSpPr>
          <p:nvPr>
            <p:ph idx="1"/>
          </p:nvPr>
        </p:nvSpPr>
        <p:spPr>
          <a:xfrm>
            <a:off x="87313" y="2295525"/>
            <a:ext cx="10058400" cy="5059363"/>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400" b="1" dirty="0">
                <a:latin typeface="Arial "/>
                <a:cs typeface="Arial" panose="020B0604020202020204" pitchFamily="34" charset="0"/>
              </a:rPr>
              <a:t>10. 2  Fruitless and wasteful expenditure</a:t>
            </a:r>
            <a:r>
              <a:rPr lang="en-ZA" sz="2000" b="1" dirty="0">
                <a:latin typeface="Arial "/>
                <a:cs typeface="Arial" panose="020B0604020202020204" pitchFamily="34" charset="0"/>
              </a:rPr>
              <a:t> </a:t>
            </a:r>
          </a:p>
          <a:p>
            <a:pPr marL="0" indent="0">
              <a:buFont typeface="Arial" pitchFamily="34" charset="0"/>
              <a:buNone/>
            </a:pPr>
            <a:endParaRPr lang="en-ZA" sz="1800" b="1" dirty="0">
              <a:latin typeface="Arial "/>
              <a:cs typeface="Arial" panose="020B0604020202020204" pitchFamily="34" charset="0"/>
            </a:endParaRPr>
          </a:p>
          <a:p>
            <a:pPr marL="0" indent="0">
              <a:buFont typeface="Arial" pitchFamily="34" charset="0"/>
              <a:buNone/>
            </a:pPr>
            <a:endParaRPr lang="en-ZA" sz="1800" b="1" dirty="0">
              <a:latin typeface="Arial "/>
            </a:endParaRPr>
          </a:p>
        </p:txBody>
      </p:sp>
      <p:sp>
        <p:nvSpPr>
          <p:cNvPr id="14" name="Rectangle 1"/>
          <p:cNvSpPr>
            <a:spLocks noChangeArrowheads="1"/>
          </p:cNvSpPr>
          <p:nvPr/>
        </p:nvSpPr>
        <p:spPr bwMode="auto">
          <a:xfrm>
            <a:off x="97632" y="2854523"/>
            <a:ext cx="9971087" cy="13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15000"/>
              </a:lnSpc>
              <a:spcAft>
                <a:spcPts val="1200"/>
              </a:spcAft>
            </a:pPr>
            <a:r>
              <a:rPr kumimoji="0" lang="en-ZA" altLang="en-US" sz="24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Definition: </a:t>
            </a:r>
            <a:r>
              <a:rPr lang="en-ZA" sz="2400" i="1" dirty="0">
                <a:latin typeface="Arial" panose="020B0604020202020204" pitchFamily="34" charset="0"/>
                <a:ea typeface="Calibri" panose="020F0502020204030204" pitchFamily="34" charset="0"/>
                <a:cs typeface="Arial" panose="020B0604020202020204" pitchFamily="34" charset="0"/>
              </a:rPr>
              <a:t>Expenditure that should not have been incurred (incurred in vain that could have been avoided and no value for money received)</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391867613"/>
              </p:ext>
            </p:extLst>
          </p:nvPr>
        </p:nvGraphicFramePr>
        <p:xfrm>
          <a:off x="1153318" y="4061964"/>
          <a:ext cx="8077200" cy="1657992"/>
        </p:xfrm>
        <a:graphic>
          <a:graphicData uri="http://schemas.openxmlformats.org/drawingml/2006/table">
            <a:tbl>
              <a:tblPr firstRow="1" firstCol="1" bandRow="1">
                <a:tableStyleId>{5C22544A-7EE6-4342-B048-85BDC9FD1C3A}</a:tableStyleId>
              </a:tblPr>
              <a:tblGrid>
                <a:gridCol w="4495800">
                  <a:extLst>
                    <a:ext uri="{9D8B030D-6E8A-4147-A177-3AD203B41FA5}">
                      <a16:colId xmlns:a16="http://schemas.microsoft.com/office/drawing/2014/main" val="2252024616"/>
                    </a:ext>
                  </a:extLst>
                </a:gridCol>
                <a:gridCol w="3581400">
                  <a:extLst>
                    <a:ext uri="{9D8B030D-6E8A-4147-A177-3AD203B41FA5}">
                      <a16:colId xmlns:a16="http://schemas.microsoft.com/office/drawing/2014/main" val="973450874"/>
                    </a:ext>
                  </a:extLst>
                </a:gridCol>
              </a:tblGrid>
              <a:tr h="759318">
                <a:tc>
                  <a:txBody>
                    <a:bodyPr/>
                    <a:lstStyle/>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2018-19</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endParaRPr lang="en-ZA"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457200" algn="just">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2017-18</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endParaRPr lang="en-ZA"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953567719"/>
                  </a:ext>
                </a:extLst>
              </a:tr>
              <a:tr h="733432">
                <a:tc>
                  <a:txBody>
                    <a:bodyPr/>
                    <a:lstStyle/>
                    <a:p>
                      <a:pPr marR="5715" algn="ctr">
                        <a:lnSpc>
                          <a:spcPct val="115000"/>
                        </a:lnSpc>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R328 804</a:t>
                      </a:r>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R 11 690</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850845"/>
                  </a:ext>
                </a:extLst>
              </a:tr>
            </a:tbl>
          </a:graphicData>
        </a:graphic>
      </p:graphicFrame>
      <p:sp>
        <p:nvSpPr>
          <p:cNvPr id="19" name="Slide Number Placeholder 18"/>
          <p:cNvSpPr>
            <a:spLocks noGrp="1"/>
          </p:cNvSpPr>
          <p:nvPr>
            <p:ph type="sldNum" sz="quarter" idx="12"/>
          </p:nvPr>
        </p:nvSpPr>
        <p:spPr/>
        <p:txBody>
          <a:bodyPr/>
          <a:lstStyle/>
          <a:p>
            <a:fld id="{6434ABD1-81A3-44C0-ADD6-DB07EAD19A43}" type="slidenum">
              <a:rPr lang="en-US" smtClean="0"/>
              <a:pPr/>
              <a:t>21</a:t>
            </a:fld>
            <a:endParaRPr lang="en-US" dirty="0"/>
          </a:p>
        </p:txBody>
      </p:sp>
    </p:spTree>
    <p:extLst>
      <p:ext uri="{BB962C8B-B14F-4D97-AF65-F5344CB8AC3E}">
        <p14:creationId xmlns:p14="http://schemas.microsoft.com/office/powerpoint/2010/main" val="88754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80" cy="1349744"/>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76703"/>
            <a:ext cx="10398167" cy="1603625"/>
            <a:chOff x="1" y="-96656"/>
            <a:chExt cx="7635602" cy="826543"/>
          </a:xfrm>
        </p:grpSpPr>
        <p:grpSp>
          <p:nvGrpSpPr>
            <p:cNvPr id="6" name="Group 5"/>
            <p:cNvGrpSpPr/>
            <p:nvPr/>
          </p:nvGrpSpPr>
          <p:grpSpPr>
            <a:xfrm>
              <a:off x="1" y="-96656"/>
              <a:ext cx="7635602" cy="751031"/>
              <a:chOff x="-21945" y="-96656"/>
              <a:chExt cx="7635602" cy="751031"/>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14408" y="-96656"/>
                <a:ext cx="5804503"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768764" y="200385"/>
                <a:ext cx="1844893" cy="4539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0524" y="577289"/>
              <a:ext cx="7625079" cy="152598"/>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80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2" name="Content Placeholder 12"/>
          <p:cNvSpPr txBox="1">
            <a:spLocks/>
          </p:cNvSpPr>
          <p:nvPr/>
        </p:nvSpPr>
        <p:spPr>
          <a:xfrm>
            <a:off x="80417" y="1663074"/>
            <a:ext cx="9345454" cy="513876"/>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ZA" sz="2400" b="1" dirty="0">
                <a:solidFill>
                  <a:srgbClr val="953735"/>
                </a:solidFill>
                <a:latin typeface="Arial Narrow" panose="020B0606020202030204" pitchFamily="34" charset="0"/>
                <a:cs typeface="Arial" panose="020B0604020202020204" pitchFamily="34" charset="0"/>
              </a:rPr>
              <a:t>10.  Other matters of interest (continued…)</a:t>
            </a:r>
            <a:endParaRPr lang="en-ZA" sz="2400" b="1" dirty="0">
              <a:solidFill>
                <a:srgbClr val="953735"/>
              </a:solidFill>
              <a:latin typeface="Arial Narrow" panose="020B0606020202030204" pitchFamily="34" charset="0"/>
            </a:endParaRPr>
          </a:p>
        </p:txBody>
      </p:sp>
      <p:sp>
        <p:nvSpPr>
          <p:cNvPr id="13" name="Content Placeholder 12"/>
          <p:cNvSpPr txBox="1">
            <a:spLocks noGrp="1"/>
          </p:cNvSpPr>
          <p:nvPr>
            <p:ph idx="1"/>
          </p:nvPr>
        </p:nvSpPr>
        <p:spPr>
          <a:xfrm>
            <a:off x="87313" y="2295525"/>
            <a:ext cx="10058400" cy="5059363"/>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400" b="1" dirty="0">
                <a:latin typeface="Arial "/>
                <a:cs typeface="Arial" panose="020B0604020202020204" pitchFamily="34" charset="0"/>
              </a:rPr>
              <a:t>10.3  Unauthorized expenditure </a:t>
            </a:r>
            <a:endParaRPr lang="en-ZA" sz="2400" b="1" dirty="0">
              <a:latin typeface="Arial "/>
            </a:endParaRPr>
          </a:p>
        </p:txBody>
      </p:sp>
      <p:sp>
        <p:nvSpPr>
          <p:cNvPr id="14" name="Rectangle 1"/>
          <p:cNvSpPr>
            <a:spLocks noChangeArrowheads="1"/>
          </p:cNvSpPr>
          <p:nvPr/>
        </p:nvSpPr>
        <p:spPr bwMode="auto">
          <a:xfrm>
            <a:off x="634071" y="2849160"/>
            <a:ext cx="8977447"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15000"/>
              </a:lnSpc>
              <a:spcAft>
                <a:spcPts val="1200"/>
              </a:spcAft>
            </a:pPr>
            <a:r>
              <a:rPr kumimoji="0" lang="en-ZA" altLang="en-US" sz="20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Definition : </a:t>
            </a:r>
            <a:r>
              <a:rPr lang="en-ZA" sz="2000" i="1" dirty="0">
                <a:latin typeface="Arial" panose="020B0604020202020204" pitchFamily="34" charset="0"/>
                <a:ea typeface="Calibri" panose="020F0502020204030204" pitchFamily="34" charset="0"/>
                <a:cs typeface="Arial" panose="020B0604020202020204" pitchFamily="34" charset="0"/>
              </a:rPr>
              <a:t>Expenditure incurred in excess of the approved budget vote </a:t>
            </a:r>
            <a:endParaRPr lang="en-ZA" sz="20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ZA" altLang="en-US" sz="18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Z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965297223"/>
              </p:ext>
            </p:extLst>
          </p:nvPr>
        </p:nvGraphicFramePr>
        <p:xfrm>
          <a:off x="1153318" y="4047569"/>
          <a:ext cx="8077200" cy="1633872"/>
        </p:xfrm>
        <a:graphic>
          <a:graphicData uri="http://schemas.openxmlformats.org/drawingml/2006/table">
            <a:tbl>
              <a:tblPr firstRow="1" firstCol="1" bandRow="1">
                <a:tableStyleId>{5C22544A-7EE6-4342-B048-85BDC9FD1C3A}</a:tableStyleId>
              </a:tblPr>
              <a:tblGrid>
                <a:gridCol w="4495800">
                  <a:extLst>
                    <a:ext uri="{9D8B030D-6E8A-4147-A177-3AD203B41FA5}">
                      <a16:colId xmlns:a16="http://schemas.microsoft.com/office/drawing/2014/main" val="2252024616"/>
                    </a:ext>
                  </a:extLst>
                </a:gridCol>
                <a:gridCol w="3581400">
                  <a:extLst>
                    <a:ext uri="{9D8B030D-6E8A-4147-A177-3AD203B41FA5}">
                      <a16:colId xmlns:a16="http://schemas.microsoft.com/office/drawing/2014/main" val="973450874"/>
                    </a:ext>
                  </a:extLst>
                </a:gridCol>
              </a:tblGrid>
              <a:tr h="734346">
                <a:tc>
                  <a:txBody>
                    <a:bodyPr/>
                    <a:lstStyle/>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2018-19</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endParaRPr lang="en-ZA"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457200" algn="just">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2017-18</a:t>
                      </a:r>
                    </a:p>
                    <a:p>
                      <a:pPr marL="457200" algn="ctr">
                        <a:spcBef>
                          <a:spcPts val="200"/>
                        </a:spcBef>
                        <a:spcAft>
                          <a:spcPts val="200"/>
                        </a:spcAft>
                      </a:pPr>
                      <a:r>
                        <a:rPr lang="en-ZA" sz="1800" dirty="0">
                          <a:solidFill>
                            <a:schemeClr val="tx1"/>
                          </a:solidFill>
                          <a:effectLst/>
                          <a:latin typeface="Arial" panose="020B0604020202020204" pitchFamily="34" charset="0"/>
                          <a:cs typeface="Arial" panose="020B0604020202020204" pitchFamily="34" charset="0"/>
                        </a:rPr>
                        <a:t> </a:t>
                      </a:r>
                      <a:endParaRPr lang="en-ZA"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953567719"/>
                  </a:ext>
                </a:extLst>
              </a:tr>
              <a:tr h="709312">
                <a:tc>
                  <a:txBody>
                    <a:bodyPr/>
                    <a:lstStyle/>
                    <a:p>
                      <a:pPr marR="5715" algn="ctr">
                        <a:lnSpc>
                          <a:spcPct val="115000"/>
                        </a:lnSpc>
                        <a:spcBef>
                          <a:spcPts val="200"/>
                        </a:spcBef>
                        <a:spcAft>
                          <a:spcPts val="200"/>
                        </a:spcAft>
                      </a:pPr>
                      <a:r>
                        <a:rPr lang="en-ZA" sz="1800" dirty="0">
                          <a:solidFill>
                            <a:schemeClr val="tx1"/>
                          </a:solidFill>
                          <a:effectLst/>
                          <a:latin typeface="Arial" panose="020B0604020202020204" pitchFamily="34" charset="0"/>
                          <a:ea typeface="+mn-ea"/>
                          <a:cs typeface="Arial" panose="020B0604020202020204" pitchFamily="34" charset="0"/>
                        </a:rPr>
                        <a:t>nil</a:t>
                      </a:r>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200"/>
                        </a:spcBef>
                        <a:spcAft>
                          <a:spcPts val="200"/>
                        </a:spcAft>
                      </a:pPr>
                      <a:r>
                        <a:rPr lang="en-ZA" sz="1800" dirty="0">
                          <a:solidFill>
                            <a:schemeClr val="tx1"/>
                          </a:solidFill>
                          <a:effectLst/>
                          <a:latin typeface="Arial" panose="020B0604020202020204" pitchFamily="34" charset="0"/>
                          <a:ea typeface="+mn-ea"/>
                          <a:cs typeface="Arial" panose="020B0604020202020204" pitchFamily="34" charset="0"/>
                        </a:rPr>
                        <a:t>nil</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850845"/>
                  </a:ext>
                </a:extLst>
              </a:tr>
            </a:tbl>
          </a:graphicData>
        </a:graphic>
      </p:graphicFrame>
      <p:sp>
        <p:nvSpPr>
          <p:cNvPr id="19" name="Slide Number Placeholder 18"/>
          <p:cNvSpPr>
            <a:spLocks noGrp="1"/>
          </p:cNvSpPr>
          <p:nvPr>
            <p:ph type="sldNum" sz="quarter" idx="12"/>
          </p:nvPr>
        </p:nvSpPr>
        <p:spPr/>
        <p:txBody>
          <a:bodyPr/>
          <a:lstStyle/>
          <a:p>
            <a:fld id="{6434ABD1-81A3-44C0-ADD6-DB07EAD19A43}" type="slidenum">
              <a:rPr lang="en-US" smtClean="0"/>
              <a:pPr/>
              <a:t>22</a:t>
            </a:fld>
            <a:endParaRPr lang="en-US" dirty="0"/>
          </a:p>
        </p:txBody>
      </p:sp>
    </p:spTree>
    <p:extLst>
      <p:ext uri="{BB962C8B-B14F-4D97-AF65-F5344CB8AC3E}">
        <p14:creationId xmlns:p14="http://schemas.microsoft.com/office/powerpoint/2010/main" val="391840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8" cy="1349744"/>
          </a:xfrm>
        </p:spPr>
        <p:txBody>
          <a:bodyPr/>
          <a:lstStyle/>
          <a:p>
            <a:endParaRPr lang="en-ZA" dirty="0"/>
          </a:p>
        </p:txBody>
      </p:sp>
      <p:sp>
        <p:nvSpPr>
          <p:cNvPr id="3" name="Content Placeholder 2"/>
          <p:cNvSpPr>
            <a:spLocks noGrp="1"/>
          </p:cNvSpPr>
          <p:nvPr>
            <p:ph idx="1"/>
          </p:nvPr>
        </p:nvSpPr>
        <p:spPr>
          <a:xfrm>
            <a:off x="156996" y="2131073"/>
            <a:ext cx="9992517" cy="5172711"/>
          </a:xfrm>
        </p:spPr>
        <p:txBody>
          <a:bodyPr>
            <a:normAutofit/>
          </a:bodyPr>
          <a:lstStyle/>
          <a:p>
            <a:pPr marL="0" indent="0">
              <a:lnSpc>
                <a:spcPct val="134000"/>
              </a:lnSpc>
              <a:spcBef>
                <a:spcPts val="600"/>
              </a:spcBef>
              <a:buNone/>
            </a:pPr>
            <a:endParaRPr lang="en-ZA" sz="40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marL="0" lvl="1" indent="0">
              <a:buNone/>
            </a:pPr>
            <a:endParaRPr lang="en-ZA" sz="38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marL="0" indent="0">
              <a:lnSpc>
                <a:spcPct val="134000"/>
              </a:lnSpc>
              <a:spcBef>
                <a:spcPts val="600"/>
              </a:spcBef>
              <a:buNone/>
            </a:pPr>
            <a:endParaRPr lang="en-ZA" sz="3600" dirty="0"/>
          </a:p>
          <a:p>
            <a:pPr marL="0" indent="0">
              <a:buNone/>
            </a:pPr>
            <a:endParaRPr lang="en-ZA" sz="3600"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4"/>
          <p:cNvGrpSpPr/>
          <p:nvPr/>
        </p:nvGrpSpPr>
        <p:grpSpPr>
          <a:xfrm>
            <a:off x="0" y="-152640"/>
            <a:ext cx="10403741" cy="2283714"/>
            <a:chOff x="1" y="-88994"/>
            <a:chExt cx="7639695" cy="1247990"/>
          </a:xfrm>
        </p:grpSpPr>
        <p:grpSp>
          <p:nvGrpSpPr>
            <p:cNvPr id="6" name="Group 5"/>
            <p:cNvGrpSpPr/>
            <p:nvPr/>
          </p:nvGrpSpPr>
          <p:grpSpPr>
            <a:xfrm>
              <a:off x="1" y="-88994"/>
              <a:ext cx="7639695" cy="1247990"/>
              <a:chOff x="-21945" y="-88994"/>
              <a:chExt cx="7639695" cy="1247990"/>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 Box 1362"/>
              <p:cNvSpPr txBox="1"/>
              <p:nvPr/>
            </p:nvSpPr>
            <p:spPr>
              <a:xfrm>
                <a:off x="93341" y="-88994"/>
                <a:ext cx="5748547" cy="12479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79794" rtl="0" eaLnBrk="1" fontAlgn="auto" latinLnBrk="0" hangingPunct="1">
                  <a:lnSpc>
                    <a:spcPct val="100000"/>
                  </a:lnSpc>
                  <a:spcBef>
                    <a:spcPts val="0"/>
                  </a:spcBef>
                  <a:spcAft>
                    <a:spcPts val="0"/>
                  </a:spcAft>
                  <a:buClrTx/>
                  <a:buSzTx/>
                  <a:buFontTx/>
                  <a:buNone/>
                  <a:tabLst/>
                  <a:defRPr/>
                </a:pPr>
                <a:r>
                  <a:rPr lang="en-ZA" sz="2400" b="1" noProof="0"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kumimoji="0" lang="en-ZA"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Municipality – </a:t>
                </a:r>
              </a:p>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2400" b="0" i="1" u="none" strike="noStrike" kern="1200" cap="none" spc="0" normalizeH="0" baseline="0" noProof="0" dirty="0">
                    <a:ln>
                      <a:noFill/>
                    </a:ln>
                    <a:solidFill>
                      <a:srgbClr val="B8CCE4"/>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889937" y="224061"/>
                <a:ext cx="1727813" cy="3260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79794" rtl="0" eaLnBrk="1" fontAlgn="auto" latinLnBrk="0" hangingPunct="1">
                  <a:lnSpc>
                    <a:spcPct val="115000"/>
                  </a:lnSpc>
                  <a:spcBef>
                    <a:spcPts val="600"/>
                  </a:spcBef>
                  <a:spcAft>
                    <a:spcPts val="1200"/>
                  </a:spcAft>
                  <a:buClrTx/>
                  <a:buSzTx/>
                  <a:buFontTx/>
                  <a:buNone/>
                  <a:tabLst/>
                  <a:defRPr/>
                </a:pPr>
                <a:r>
                  <a:rPr kumimoji="0" lang="en-ZA" sz="2400" b="1" i="0" u="none" strike="noStrike" kern="1200" cap="none" spc="0" normalizeH="0" baseline="0" noProof="0" dirty="0">
                    <a:ln>
                      <a:noFill/>
                    </a:ln>
                    <a:solidFill>
                      <a:srgbClr val="C1B7A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MFMA </a:t>
                </a:r>
                <a:r>
                  <a:rPr kumimoji="0" lang="en-ZA" sz="2400" b="0" i="1" u="none" strike="noStrike" kern="1200" cap="none" spc="0" normalizeH="0" baseline="0" noProof="0" dirty="0">
                    <a:ln>
                      <a:noFill/>
                    </a:ln>
                    <a:solidFill>
                      <a:srgbClr val="C1B7A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2018-19</a:t>
                </a:r>
                <a:endParaRPr kumimoji="0" lang="en-ZA" sz="2400" b="1" i="0" u="none" strike="noStrike" kern="1200" cap="none" spc="0" normalizeH="0" baseline="0" noProof="0" dirty="0">
                  <a:ln>
                    <a:noFill/>
                  </a:ln>
                  <a:solidFill>
                    <a:srgbClr val="937464"/>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r" defTabSz="979794"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sp>
        <p:nvSpPr>
          <p:cNvPr id="13" name="Content Placeholder 12"/>
          <p:cNvSpPr txBox="1">
            <a:spLocks/>
          </p:cNvSpPr>
          <p:nvPr/>
        </p:nvSpPr>
        <p:spPr>
          <a:xfrm>
            <a:off x="304800" y="1499210"/>
            <a:ext cx="9022898" cy="513876"/>
          </a:xfrm>
          <a:prstGeom prst="rect">
            <a:avLst/>
          </a:prstGeom>
        </p:spPr>
        <p:txBody>
          <a:bodyPr vert="horz" lIns="97979" tIns="48989" rIns="97979" bIns="48989" rtlCol="0">
            <a:normAutofit lnSpcReduction="10000"/>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ZA" sz="2800" b="1" dirty="0">
                <a:solidFill>
                  <a:srgbClr val="953735"/>
                </a:solidFill>
                <a:latin typeface="Arial Narrow" panose="020B0606020202030204" pitchFamily="34" charset="0"/>
                <a:cs typeface="Arial" panose="020B0604020202020204" pitchFamily="34" charset="0"/>
              </a:rPr>
              <a:t>  11. Conclusion </a:t>
            </a:r>
            <a:r>
              <a:rPr lang="en-ZA" sz="2400" b="1" dirty="0">
                <a:solidFill>
                  <a:srgbClr val="953735"/>
                </a:solidFill>
                <a:latin typeface="Arial Narrow" panose="020B0606020202030204" pitchFamily="34" charset="0"/>
                <a:cs typeface="Arial" panose="020B0604020202020204" pitchFamily="34" charset="0"/>
              </a:rPr>
              <a:t> (</a:t>
            </a:r>
            <a:r>
              <a:rPr lang="en-ZA" sz="2400" b="1" dirty="0">
                <a:solidFill>
                  <a:srgbClr val="953735"/>
                </a:solidFill>
                <a:latin typeface="Arial" panose="020B0604020202020204" pitchFamily="34" charset="0"/>
                <a:cs typeface="Arial" panose="020B0604020202020204" pitchFamily="34" charset="0"/>
              </a:rPr>
              <a:t>How to improve audit outcomes)</a:t>
            </a:r>
          </a:p>
          <a:p>
            <a:pPr marL="0" indent="0">
              <a:buFont typeface="Arial" pitchFamily="34" charset="0"/>
              <a:buNone/>
            </a:pPr>
            <a:endParaRPr lang="en-ZA" sz="2400" b="1" dirty="0">
              <a:solidFill>
                <a:srgbClr val="953735"/>
              </a:solidFill>
              <a:latin typeface="Arial Narrow" panose="020B0606020202030204" pitchFamily="34" charset="0"/>
            </a:endParaRPr>
          </a:p>
        </p:txBody>
      </p:sp>
      <p:sp>
        <p:nvSpPr>
          <p:cNvPr id="15" name="Slide Number Placeholder 14"/>
          <p:cNvSpPr>
            <a:spLocks noGrp="1"/>
          </p:cNvSpPr>
          <p:nvPr>
            <p:ph type="sldNum" sz="quarter" idx="12"/>
          </p:nvPr>
        </p:nvSpPr>
        <p:spPr/>
        <p:txBody>
          <a:bodyPr/>
          <a:lstStyle/>
          <a:p>
            <a:fld id="{6434ABD1-81A3-44C0-ADD6-DB07EAD19A43}" type="slidenum">
              <a:rPr lang="en-US" smtClean="0"/>
              <a:pPr/>
              <a:t>23</a:t>
            </a:fld>
            <a:endParaRPr lang="en-US"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92" y="2176950"/>
            <a:ext cx="8806543" cy="483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48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8" cy="1349744"/>
          </a:xfrm>
        </p:spPr>
        <p:txBody>
          <a:bodyPr/>
          <a:lstStyle/>
          <a:p>
            <a:endParaRPr lang="en-ZA" dirty="0"/>
          </a:p>
        </p:txBody>
      </p:sp>
      <p:sp>
        <p:nvSpPr>
          <p:cNvPr id="3" name="Content Placeholder 2"/>
          <p:cNvSpPr>
            <a:spLocks noGrp="1"/>
          </p:cNvSpPr>
          <p:nvPr>
            <p:ph idx="1"/>
          </p:nvPr>
        </p:nvSpPr>
        <p:spPr>
          <a:xfrm>
            <a:off x="156996" y="2131073"/>
            <a:ext cx="9992517" cy="5172711"/>
          </a:xfrm>
        </p:spPr>
        <p:txBody>
          <a:bodyPr>
            <a:normAutofit/>
          </a:bodyPr>
          <a:lstStyle/>
          <a:p>
            <a:pPr marL="0" indent="0">
              <a:lnSpc>
                <a:spcPct val="134000"/>
              </a:lnSpc>
              <a:spcBef>
                <a:spcPts val="600"/>
              </a:spcBef>
              <a:buNone/>
            </a:pPr>
            <a:endParaRPr lang="en-ZA" sz="40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marL="0" lvl="1" indent="0">
              <a:buNone/>
            </a:pPr>
            <a:endParaRPr lang="en-ZA" sz="38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marL="0" indent="0">
              <a:lnSpc>
                <a:spcPct val="134000"/>
              </a:lnSpc>
              <a:spcBef>
                <a:spcPts val="600"/>
              </a:spcBef>
              <a:buNone/>
            </a:pPr>
            <a:endParaRPr lang="en-ZA" sz="3600" dirty="0"/>
          </a:p>
          <a:p>
            <a:pPr marL="0" indent="0">
              <a:buNone/>
            </a:pPr>
            <a:endParaRPr lang="en-ZA" sz="3600"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4"/>
          <p:cNvGrpSpPr/>
          <p:nvPr/>
        </p:nvGrpSpPr>
        <p:grpSpPr>
          <a:xfrm>
            <a:off x="0" y="-152640"/>
            <a:ext cx="10403741" cy="2283714"/>
            <a:chOff x="1" y="-88994"/>
            <a:chExt cx="7639695" cy="1247990"/>
          </a:xfrm>
        </p:grpSpPr>
        <p:grpSp>
          <p:nvGrpSpPr>
            <p:cNvPr id="6" name="Group 5"/>
            <p:cNvGrpSpPr/>
            <p:nvPr/>
          </p:nvGrpSpPr>
          <p:grpSpPr>
            <a:xfrm>
              <a:off x="1" y="-88994"/>
              <a:ext cx="7639695" cy="1247990"/>
              <a:chOff x="-21945" y="-88994"/>
              <a:chExt cx="7639695" cy="1247990"/>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 Box 1362"/>
              <p:cNvSpPr txBox="1"/>
              <p:nvPr/>
            </p:nvSpPr>
            <p:spPr>
              <a:xfrm>
                <a:off x="93341" y="-88994"/>
                <a:ext cx="5748547" cy="12479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79794" rtl="0" eaLnBrk="1" fontAlgn="auto" latinLnBrk="0" hangingPunct="1">
                  <a:lnSpc>
                    <a:spcPct val="100000"/>
                  </a:lnSpc>
                  <a:spcBef>
                    <a:spcPts val="0"/>
                  </a:spcBef>
                  <a:spcAft>
                    <a:spcPts val="0"/>
                  </a:spcAft>
                  <a:buClrTx/>
                  <a:buSzTx/>
                  <a:buFontTx/>
                  <a:buNone/>
                  <a:tabLst/>
                  <a:defRPr/>
                </a:pPr>
                <a:r>
                  <a:rPr lang="en-ZA" sz="2400" b="1" noProof="0"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kumimoji="0" lang="en-ZA"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Municipality – </a:t>
                </a:r>
              </a:p>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2400" b="0" i="1" u="none" strike="noStrike" kern="1200" cap="none" spc="0" normalizeH="0" baseline="0" noProof="0" dirty="0">
                    <a:ln>
                      <a:noFill/>
                    </a:ln>
                    <a:solidFill>
                      <a:srgbClr val="B8CCE4"/>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889937" y="224061"/>
                <a:ext cx="1727813" cy="3260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79794" rtl="0" eaLnBrk="1" fontAlgn="auto" latinLnBrk="0" hangingPunct="1">
                  <a:lnSpc>
                    <a:spcPct val="115000"/>
                  </a:lnSpc>
                  <a:spcBef>
                    <a:spcPts val="600"/>
                  </a:spcBef>
                  <a:spcAft>
                    <a:spcPts val="1200"/>
                  </a:spcAft>
                  <a:buClrTx/>
                  <a:buSzTx/>
                  <a:buFontTx/>
                  <a:buNone/>
                  <a:tabLst/>
                  <a:defRPr/>
                </a:pPr>
                <a:r>
                  <a:rPr kumimoji="0" lang="en-ZA" sz="2400" b="1" i="0" u="none" strike="noStrike" kern="1200" cap="none" spc="0" normalizeH="0" baseline="0" noProof="0" dirty="0">
                    <a:ln>
                      <a:noFill/>
                    </a:ln>
                    <a:solidFill>
                      <a:srgbClr val="C1B7A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MFMA </a:t>
                </a:r>
                <a:r>
                  <a:rPr kumimoji="0" lang="en-ZA" sz="2400" b="0" i="1" u="none" strike="noStrike" kern="1200" cap="none" spc="0" normalizeH="0" baseline="0" noProof="0" dirty="0">
                    <a:ln>
                      <a:noFill/>
                    </a:ln>
                    <a:solidFill>
                      <a:srgbClr val="C1B7A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2018-19</a:t>
                </a:r>
                <a:endParaRPr kumimoji="0" lang="en-ZA" sz="2400" b="1" i="0" u="none" strike="noStrike" kern="1200" cap="none" spc="0" normalizeH="0" baseline="0" noProof="0" dirty="0">
                  <a:ln>
                    <a:noFill/>
                  </a:ln>
                  <a:solidFill>
                    <a:srgbClr val="937464"/>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r" defTabSz="979794"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sp>
        <p:nvSpPr>
          <p:cNvPr id="13" name="Content Placeholder 12"/>
          <p:cNvSpPr txBox="1">
            <a:spLocks/>
          </p:cNvSpPr>
          <p:nvPr/>
        </p:nvSpPr>
        <p:spPr>
          <a:xfrm>
            <a:off x="304800" y="1499210"/>
            <a:ext cx="9022898" cy="513876"/>
          </a:xfrm>
          <a:prstGeom prst="rect">
            <a:avLst/>
          </a:prstGeom>
        </p:spPr>
        <p:txBody>
          <a:bodyPr vert="horz" lIns="97979" tIns="48989" rIns="97979" bIns="48989" rtlCol="0">
            <a:normAutofit lnSpcReduction="10000"/>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ZA" sz="2800" b="1" dirty="0">
                <a:solidFill>
                  <a:srgbClr val="953735"/>
                </a:solidFill>
                <a:latin typeface="Arial Narrow" panose="020B0606020202030204" pitchFamily="34" charset="0"/>
                <a:cs typeface="Arial" panose="020B0604020202020204" pitchFamily="34" charset="0"/>
              </a:rPr>
              <a:t>  11. Conclusion  </a:t>
            </a:r>
            <a:r>
              <a:rPr lang="en-ZA" sz="2400" b="1" dirty="0">
                <a:solidFill>
                  <a:srgbClr val="953735"/>
                </a:solidFill>
                <a:latin typeface="Arial Narrow" panose="020B0606020202030204" pitchFamily="34" charset="0"/>
                <a:cs typeface="Arial" panose="020B0604020202020204" pitchFamily="34" charset="0"/>
              </a:rPr>
              <a:t>(</a:t>
            </a:r>
            <a:r>
              <a:rPr lang="en-ZA" sz="2400" b="1" dirty="0">
                <a:solidFill>
                  <a:srgbClr val="953735"/>
                </a:solidFill>
                <a:latin typeface="Arial" panose="020B0604020202020204" pitchFamily="34" charset="0"/>
                <a:cs typeface="Arial" panose="020B0604020202020204" pitchFamily="34" charset="0"/>
              </a:rPr>
              <a:t>How to improve audit outcomes)</a:t>
            </a:r>
          </a:p>
          <a:p>
            <a:pPr marL="0" indent="0">
              <a:buFont typeface="Arial" pitchFamily="34" charset="0"/>
              <a:buNone/>
            </a:pPr>
            <a:endParaRPr lang="en-ZA" sz="2400" b="1" dirty="0">
              <a:solidFill>
                <a:srgbClr val="953735"/>
              </a:solidFill>
              <a:latin typeface="Arial Narrow" panose="020B0606020202030204" pitchFamily="34" charset="0"/>
            </a:endParaRPr>
          </a:p>
        </p:txBody>
      </p:sp>
      <p:sp>
        <p:nvSpPr>
          <p:cNvPr id="15" name="Slide Number Placeholder 14"/>
          <p:cNvSpPr>
            <a:spLocks noGrp="1"/>
          </p:cNvSpPr>
          <p:nvPr>
            <p:ph type="sldNum" sz="quarter" idx="12"/>
          </p:nvPr>
        </p:nvSpPr>
        <p:spPr/>
        <p:txBody>
          <a:bodyPr/>
          <a:lstStyle/>
          <a:p>
            <a:fld id="{6434ABD1-81A3-44C0-ADD6-DB07EAD19A43}" type="slidenum">
              <a:rPr lang="en-US" smtClean="0"/>
              <a:pPr/>
              <a:t>24</a:t>
            </a:fld>
            <a:endParaRPr lang="en-US"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013086"/>
            <a:ext cx="9154319" cy="459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76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8" cy="1349744"/>
          </a:xfrm>
        </p:spPr>
        <p:txBody>
          <a:bodyPr/>
          <a:lstStyle/>
          <a:p>
            <a:endParaRPr lang="en-ZA" dirty="0"/>
          </a:p>
        </p:txBody>
      </p:sp>
      <p:sp>
        <p:nvSpPr>
          <p:cNvPr id="3" name="Content Placeholder 2"/>
          <p:cNvSpPr>
            <a:spLocks noGrp="1"/>
          </p:cNvSpPr>
          <p:nvPr>
            <p:ph idx="1"/>
          </p:nvPr>
        </p:nvSpPr>
        <p:spPr>
          <a:xfrm>
            <a:off x="156996" y="2131073"/>
            <a:ext cx="9992517" cy="5172711"/>
          </a:xfrm>
        </p:spPr>
        <p:txBody>
          <a:bodyPr>
            <a:normAutofit/>
          </a:bodyPr>
          <a:lstStyle/>
          <a:p>
            <a:pPr marL="0" indent="0">
              <a:spcBef>
                <a:spcPts val="600"/>
              </a:spcBef>
              <a:buNone/>
            </a:pPr>
            <a:r>
              <a:rPr lang="en-ZA" sz="2400" b="1" dirty="0">
                <a:latin typeface="Arial" panose="020B0604020202020204" pitchFamily="34" charset="0"/>
                <a:cs typeface="Arial" panose="020B0604020202020204" pitchFamily="34" charset="0"/>
              </a:rPr>
              <a:t>How to improve audit outcomes</a:t>
            </a:r>
          </a:p>
          <a:p>
            <a:pPr lvl="0">
              <a:spcBef>
                <a:spcPts val="600"/>
              </a:spcBef>
            </a:pPr>
            <a:r>
              <a:rPr lang="en-ZA" sz="2400" dirty="0">
                <a:latin typeface="Arial" panose="020B0604020202020204" pitchFamily="34" charset="0"/>
                <a:cs typeface="Arial" panose="020B0604020202020204" pitchFamily="34" charset="0"/>
              </a:rPr>
              <a:t>Clean administration vs clean audit opinion</a:t>
            </a:r>
          </a:p>
          <a:p>
            <a:pPr lvl="0">
              <a:spcBef>
                <a:spcPts val="600"/>
              </a:spcBef>
            </a:pPr>
            <a:r>
              <a:rPr lang="en-ZA" sz="2400" dirty="0">
                <a:latin typeface="Arial" panose="020B0604020202020204" pitchFamily="34" charset="0"/>
                <a:cs typeface="Arial" panose="020B0604020202020204" pitchFamily="34" charset="0"/>
              </a:rPr>
              <a:t>Institutionalisation of internal controls </a:t>
            </a:r>
          </a:p>
          <a:p>
            <a:pPr lvl="0"/>
            <a:r>
              <a:rPr lang="en-ZA" sz="2400" dirty="0">
                <a:latin typeface="Arial" panose="020B0604020202020204" pitchFamily="34" charset="0"/>
                <a:cs typeface="Arial" panose="020B0604020202020204" pitchFamily="34" charset="0"/>
              </a:rPr>
              <a:t>Good governance (capacitation and effectiveness of audit committee, internal audit, functioning oversight structures e.g. MPAC)</a:t>
            </a:r>
          </a:p>
          <a:p>
            <a:pPr lvl="0"/>
            <a:r>
              <a:rPr lang="en-ZA" sz="2400" dirty="0">
                <a:latin typeface="Arial" panose="020B0604020202020204" pitchFamily="34" charset="0"/>
                <a:cs typeface="Arial" panose="020B0604020202020204" pitchFamily="34" charset="0"/>
              </a:rPr>
              <a:t>Financial and administration systems that are strong and reliable</a:t>
            </a:r>
          </a:p>
          <a:p>
            <a:pPr lvl="0"/>
            <a:r>
              <a:rPr lang="en-ZA" sz="2400" dirty="0" err="1">
                <a:latin typeface="Arial" panose="020B0604020202020204" pitchFamily="34" charset="0"/>
                <a:cs typeface="Arial" panose="020B0604020202020204" pitchFamily="34" charset="0"/>
              </a:rPr>
              <a:t>Reqular</a:t>
            </a:r>
            <a:r>
              <a:rPr lang="en-ZA" sz="2400" dirty="0">
                <a:latin typeface="Arial" panose="020B0604020202020204" pitchFamily="34" charset="0"/>
                <a:cs typeface="Arial" panose="020B0604020202020204" pitchFamily="34" charset="0"/>
              </a:rPr>
              <a:t>, accurate and complete financial performance reporting</a:t>
            </a:r>
          </a:p>
          <a:p>
            <a:pPr marL="0" indent="0">
              <a:buNone/>
            </a:pPr>
            <a:endParaRPr lang="en-ZA" sz="18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40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40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40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marL="0" lvl="1" indent="0">
              <a:buNone/>
            </a:pPr>
            <a:endParaRPr lang="en-ZA" sz="38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a:lnSpc>
                <a:spcPct val="134000"/>
              </a:lnSpc>
              <a:spcBef>
                <a:spcPts val="600"/>
              </a:spcBef>
              <a:buFont typeface="Wingdings" panose="05000000000000000000" pitchFamily="2" charset="2"/>
              <a:buChar char="Ø"/>
            </a:pPr>
            <a:endParaRPr lang="en-ZA" sz="3800" dirty="0">
              <a:latin typeface="Arial" panose="020B0604020202020204" pitchFamily="34" charset="0"/>
              <a:cs typeface="Arial" panose="020B0604020202020204" pitchFamily="34" charset="0"/>
            </a:endParaRPr>
          </a:p>
          <a:p>
            <a:pPr marL="0" indent="0">
              <a:lnSpc>
                <a:spcPct val="134000"/>
              </a:lnSpc>
              <a:spcBef>
                <a:spcPts val="600"/>
              </a:spcBef>
              <a:buNone/>
            </a:pPr>
            <a:endParaRPr lang="en-ZA" sz="3600" dirty="0"/>
          </a:p>
          <a:p>
            <a:pPr marL="0" indent="0">
              <a:buNone/>
            </a:pPr>
            <a:endParaRPr lang="en-ZA" sz="3600"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4"/>
          <p:cNvGrpSpPr/>
          <p:nvPr/>
        </p:nvGrpSpPr>
        <p:grpSpPr>
          <a:xfrm>
            <a:off x="0" y="-152640"/>
            <a:ext cx="10383838" cy="1651850"/>
            <a:chOff x="1" y="-88994"/>
            <a:chExt cx="7625080" cy="902693"/>
          </a:xfrm>
        </p:grpSpPr>
        <p:grpSp>
          <p:nvGrpSpPr>
            <p:cNvPr id="6" name="Group 5"/>
            <p:cNvGrpSpPr/>
            <p:nvPr/>
          </p:nvGrpSpPr>
          <p:grpSpPr>
            <a:xfrm>
              <a:off x="1" y="-88994"/>
              <a:ext cx="7625080" cy="715639"/>
              <a:chOff x="-21945" y="-88994"/>
              <a:chExt cx="7625080" cy="715639"/>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 Box 1362"/>
              <p:cNvSpPr txBox="1"/>
              <p:nvPr/>
            </p:nvSpPr>
            <p:spPr>
              <a:xfrm>
                <a:off x="93341" y="-88994"/>
                <a:ext cx="5748547"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79794" rtl="0" eaLnBrk="1" fontAlgn="auto" latinLnBrk="0" hangingPunct="1">
                  <a:lnSpc>
                    <a:spcPct val="100000"/>
                  </a:lnSpc>
                  <a:spcBef>
                    <a:spcPts val="0"/>
                  </a:spcBef>
                  <a:spcAft>
                    <a:spcPts val="0"/>
                  </a:spcAft>
                  <a:buClrTx/>
                  <a:buSzTx/>
                  <a:buFontTx/>
                  <a:buNone/>
                  <a:tabLst/>
                  <a:defRPr/>
                </a:pPr>
                <a:r>
                  <a:rPr lang="en-ZA" sz="2400" b="1" noProof="0"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 </a:t>
                </a:r>
                <a:r>
                  <a:rPr kumimoji="0" lang="en-ZA"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Municipality – </a:t>
                </a:r>
              </a:p>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2400" b="0" i="1" u="none" strike="noStrike" kern="1200" cap="none" spc="0" normalizeH="0" baseline="0" noProof="0" dirty="0">
                    <a:ln>
                      <a:noFill/>
                    </a:ln>
                    <a:solidFill>
                      <a:srgbClr val="B8CCE4"/>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79794"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442695" y="224061"/>
                <a:ext cx="1873086" cy="3260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79794" rtl="0" eaLnBrk="1" fontAlgn="auto" latinLnBrk="0" hangingPunct="1">
                  <a:lnSpc>
                    <a:spcPct val="115000"/>
                  </a:lnSpc>
                  <a:spcBef>
                    <a:spcPts val="600"/>
                  </a:spcBef>
                  <a:spcAft>
                    <a:spcPts val="1200"/>
                  </a:spcAft>
                  <a:buClrTx/>
                  <a:buSzTx/>
                  <a:buFontTx/>
                  <a:buNone/>
                  <a:tabLst/>
                  <a:defRPr/>
                </a:pPr>
                <a:r>
                  <a:rPr kumimoji="0" lang="en-ZA" sz="2400" b="1" i="0" u="none" strike="noStrike" kern="1200" cap="none" spc="0" normalizeH="0" baseline="0" noProof="0" dirty="0">
                    <a:ln>
                      <a:noFill/>
                    </a:ln>
                    <a:solidFill>
                      <a:srgbClr val="C1B7A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MFMA </a:t>
                </a:r>
                <a:r>
                  <a:rPr kumimoji="0" lang="en-ZA" sz="2400" b="0" i="1" u="none" strike="noStrike" kern="1200" cap="none" spc="0" normalizeH="0" baseline="0" noProof="0" dirty="0">
                    <a:ln>
                      <a:noFill/>
                    </a:ln>
                    <a:solidFill>
                      <a:srgbClr val="C1B7A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2018-19</a:t>
                </a:r>
                <a:endParaRPr kumimoji="0" lang="en-ZA" sz="2400" b="1" i="0" u="none" strike="noStrike" kern="1200" cap="none" spc="0" normalizeH="0" baseline="0" noProof="0" dirty="0">
                  <a:ln>
                    <a:noFill/>
                  </a:ln>
                  <a:solidFill>
                    <a:srgbClr val="937464"/>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r" defTabSz="979794"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79794" rtl="0" eaLnBrk="1" fontAlgn="auto" latinLnBrk="0" hangingPunct="1">
              <a:lnSpc>
                <a:spcPct val="100000"/>
              </a:lnSpc>
              <a:spcBef>
                <a:spcPts val="0"/>
              </a:spcBef>
              <a:spcAft>
                <a:spcPts val="0"/>
              </a:spcAft>
              <a:buClrTx/>
              <a:buSzTx/>
              <a:buFontTx/>
              <a:buNone/>
              <a:tabLst/>
              <a:defRPr/>
            </a:pPr>
            <a:endParaRPr kumimoji="0" lang="en-ZA" sz="1900" b="0" i="0" u="none" strike="noStrike" kern="1200" cap="none" spc="0" normalizeH="0" baseline="0" noProof="0">
              <a:ln>
                <a:noFill/>
              </a:ln>
              <a:solidFill>
                <a:prstClr val="black"/>
              </a:solidFill>
              <a:effectLst/>
              <a:uLnTx/>
              <a:uFillTx/>
              <a:latin typeface="Calibri"/>
              <a:ea typeface="+mn-ea"/>
              <a:cs typeface="+mn-cs"/>
            </a:endParaRPr>
          </a:p>
        </p:txBody>
      </p:sp>
      <p:sp>
        <p:nvSpPr>
          <p:cNvPr id="13" name="Content Placeholder 12"/>
          <p:cNvSpPr txBox="1">
            <a:spLocks/>
          </p:cNvSpPr>
          <p:nvPr/>
        </p:nvSpPr>
        <p:spPr>
          <a:xfrm>
            <a:off x="-17756" y="1499210"/>
            <a:ext cx="9345454" cy="513876"/>
          </a:xfrm>
          <a:prstGeom prst="rect">
            <a:avLst/>
          </a:prstGeom>
        </p:spPr>
        <p:txBody>
          <a:bodyPr vert="horz" lIns="97979" tIns="48989" rIns="97979" bIns="48989" rtlCol="0">
            <a:normAutofit/>
          </a:bodyPr>
          <a:lstStyle>
            <a:lvl1pPr marL="367423" indent="-367423" algn="l" defTabSz="979794"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6083" indent="-306186" algn="l" defTabSz="97979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743" indent="-244948" algn="l" defTabSz="97979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64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537"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433"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4330"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4228"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4125" indent="-244948" algn="l" defTabSz="97979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ZA" sz="2400" b="1" dirty="0">
                <a:solidFill>
                  <a:srgbClr val="953735"/>
                </a:solidFill>
                <a:latin typeface="Arial Narrow" panose="020B0606020202030204" pitchFamily="34" charset="0"/>
                <a:cs typeface="Arial" panose="020B0604020202020204" pitchFamily="34" charset="0"/>
              </a:rPr>
              <a:t>  11. Conclusion</a:t>
            </a:r>
            <a:endParaRPr lang="en-ZA" sz="2400" b="1" dirty="0">
              <a:solidFill>
                <a:srgbClr val="953735"/>
              </a:solidFill>
              <a:latin typeface="Arial Narrow" panose="020B0606020202030204" pitchFamily="34" charset="0"/>
            </a:endParaRPr>
          </a:p>
        </p:txBody>
      </p:sp>
      <p:sp>
        <p:nvSpPr>
          <p:cNvPr id="15" name="Slide Number Placeholder 14"/>
          <p:cNvSpPr>
            <a:spLocks noGrp="1"/>
          </p:cNvSpPr>
          <p:nvPr>
            <p:ph type="sldNum" sz="quarter" idx="12"/>
          </p:nvPr>
        </p:nvSpPr>
        <p:spPr/>
        <p:txBody>
          <a:bodyPr/>
          <a:lstStyle/>
          <a:p>
            <a:fld id="{6434ABD1-81A3-44C0-ADD6-DB07EAD19A43}" type="slidenum">
              <a:rPr lang="en-US" smtClean="0"/>
              <a:pPr/>
              <a:t>25</a:t>
            </a:fld>
            <a:endParaRPr lang="en-US" dirty="0"/>
          </a:p>
        </p:txBody>
      </p:sp>
    </p:spTree>
    <p:extLst>
      <p:ext uri="{BB962C8B-B14F-4D97-AF65-F5344CB8AC3E}">
        <p14:creationId xmlns:p14="http://schemas.microsoft.com/office/powerpoint/2010/main" val="369922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600630" y="512990"/>
            <a:ext cx="10023194" cy="852031"/>
          </a:xfrm>
          <a:prstGeom prst="rect">
            <a:avLst/>
          </a:prstGeom>
        </p:spPr>
        <p:txBody>
          <a:bodyPr lIns="100785" tIns="50393" rIns="100785" bIns="50393">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ZA" sz="3000" b="1">
                <a:solidFill>
                  <a:srgbClr val="97857B"/>
                </a:solidFill>
                <a:latin typeface="Arial Narrow" panose="020B0606020202030204" pitchFamily="34" charset="0"/>
              </a:rPr>
              <a:t>Stay in touch with the AGSA</a:t>
            </a:r>
            <a:endParaRPr lang="en-ZA" sz="3000" b="1" dirty="0">
              <a:solidFill>
                <a:srgbClr val="97857B"/>
              </a:solidFill>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49" y="1836664"/>
            <a:ext cx="6387218" cy="2851115"/>
          </a:xfrm>
          <a:prstGeom prst="rect">
            <a:avLst/>
          </a:prstGeom>
        </p:spPr>
      </p:pic>
      <p:sp>
        <p:nvSpPr>
          <p:cNvPr id="6" name="Slide Number Placeholder 5"/>
          <p:cNvSpPr>
            <a:spLocks noGrp="1"/>
          </p:cNvSpPr>
          <p:nvPr>
            <p:ph type="sldNum" sz="quarter" idx="12"/>
          </p:nvPr>
        </p:nvSpPr>
        <p:spPr/>
        <p:txBody>
          <a:bodyPr/>
          <a:lstStyle/>
          <a:p>
            <a:fld id="{6434ABD1-81A3-44C0-ADD6-DB07EAD19A43}" type="slidenum">
              <a:rPr lang="en-US" smtClean="0"/>
              <a:pPr/>
              <a:t>26</a:t>
            </a:fld>
            <a:endParaRPr lang="en-US" dirty="0"/>
          </a:p>
        </p:txBody>
      </p:sp>
    </p:spTree>
    <p:extLst>
      <p:ext uri="{BB962C8B-B14F-4D97-AF65-F5344CB8AC3E}">
        <p14:creationId xmlns:p14="http://schemas.microsoft.com/office/powerpoint/2010/main" val="219974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017662"/>
          </a:xfrm>
        </p:spPr>
        <p:txBody>
          <a:bodyPr/>
          <a:lstStyle/>
          <a:p>
            <a:endParaRPr lang="en-ZA" dirty="0"/>
          </a:p>
        </p:txBody>
      </p:sp>
      <p:sp>
        <p:nvSpPr>
          <p:cNvPr id="3" name="Content Placeholder 2"/>
          <p:cNvSpPr>
            <a:spLocks noGrp="1"/>
          </p:cNvSpPr>
          <p:nvPr>
            <p:ph idx="1"/>
          </p:nvPr>
        </p:nvSpPr>
        <p:spPr/>
        <p:txBody>
          <a:bodyPr>
            <a:normAutofit/>
          </a:bodyPr>
          <a:lstStyle/>
          <a:p>
            <a:pPr marL="0" indent="0">
              <a:buNone/>
            </a:pPr>
            <a:r>
              <a:rPr lang="en-ZA" sz="2400" b="1" dirty="0">
                <a:solidFill>
                  <a:srgbClr val="97857B"/>
                </a:solidFill>
                <a:latin typeface="Arial" panose="020B0604020202020204" pitchFamily="34" charset="0"/>
                <a:cs typeface="Arial" panose="020B0604020202020204" pitchFamily="34" charset="0"/>
              </a:rPr>
              <a:t>                                            </a:t>
            </a:r>
            <a:r>
              <a:rPr lang="en-ZA" sz="2400" b="1" dirty="0">
                <a:solidFill>
                  <a:srgbClr val="953735"/>
                </a:solidFill>
                <a:latin typeface="Arial" panose="020B0604020202020204" pitchFamily="34" charset="0"/>
                <a:cs typeface="Arial" panose="020B0604020202020204" pitchFamily="34" charset="0"/>
              </a:rPr>
              <a:t>1.</a:t>
            </a:r>
            <a:r>
              <a:rPr lang="en-ZA" sz="2400" b="1" dirty="0">
                <a:solidFill>
                  <a:srgbClr val="97857B"/>
                </a:solidFill>
                <a:latin typeface="Arial" panose="020B0604020202020204" pitchFamily="34" charset="0"/>
                <a:cs typeface="Arial" panose="020B0604020202020204" pitchFamily="34" charset="0"/>
              </a:rPr>
              <a:t> </a:t>
            </a:r>
            <a:r>
              <a:rPr lang="en-ZA" sz="2400" b="1" dirty="0">
                <a:solidFill>
                  <a:srgbClr val="953735"/>
                </a:solidFill>
                <a:latin typeface="Arial Narrow" panose="020B0606020202030204" pitchFamily="34" charset="0"/>
                <a:cs typeface="Arial" panose="020B0604020202020204" pitchFamily="34" charset="0"/>
              </a:rPr>
              <a:t>GREETINGS</a:t>
            </a:r>
          </a:p>
          <a:p>
            <a:pPr marL="0" indent="0">
              <a:buNone/>
            </a:pPr>
            <a:endParaRPr lang="en-ZA" sz="1800" dirty="0">
              <a:solidFill>
                <a:srgbClr val="97857B"/>
              </a:solidFill>
              <a:latin typeface="Arial" panose="020B0604020202020204" pitchFamily="34" charset="0"/>
              <a:cs typeface="Arial" panose="020B0604020202020204" pitchFamily="34" charset="0"/>
            </a:endParaRPr>
          </a:p>
          <a:p>
            <a:pPr marL="0" indent="0">
              <a:buNone/>
            </a:pPr>
            <a:r>
              <a:rPr lang="en-ZA" sz="1800" dirty="0">
                <a:solidFill>
                  <a:srgbClr val="97857B"/>
                </a:solidFill>
                <a:latin typeface="Arial" panose="020B0604020202020204" pitchFamily="34" charset="0"/>
                <a:cs typeface="Arial" panose="020B0604020202020204" pitchFamily="34" charset="0"/>
              </a:rPr>
              <a:t>The Honourable Speaker, Honourable Mayor, Deputy Mayor, Councillors, Amakhosi, Chairpersons of MPAC and Audit Committee, Municipal Manager, Administrator, Officials and other guests, </a:t>
            </a:r>
          </a:p>
          <a:p>
            <a:pPr marL="0" indent="0">
              <a:buNone/>
            </a:pPr>
            <a:r>
              <a:rPr lang="en-ZA" sz="1800" dirty="0">
                <a:solidFill>
                  <a:srgbClr val="97857B"/>
                </a:solidFill>
                <a:latin typeface="Arial" panose="020B0604020202020204" pitchFamily="34" charset="0"/>
                <a:cs typeface="Arial" panose="020B0604020202020204" pitchFamily="34" charset="0"/>
              </a:rPr>
              <a:t> </a:t>
            </a:r>
          </a:p>
          <a:p>
            <a:pPr marL="0" indent="0">
              <a:buNone/>
            </a:pPr>
            <a:r>
              <a:rPr lang="en-ZA" sz="1800" dirty="0">
                <a:solidFill>
                  <a:srgbClr val="97857B"/>
                </a:solidFill>
                <a:latin typeface="Arial" panose="020B0604020202020204" pitchFamily="34" charset="0"/>
                <a:cs typeface="Arial" panose="020B0604020202020204" pitchFamily="34" charset="0"/>
              </a:rPr>
              <a:t>I bring greetings from the Business Executive in KwaZulu-Natal Ms. Ntombifuthi Mhlongo, and greetings from the Auditor-General of South Africa Mr. Kimi Makwetu,</a:t>
            </a:r>
          </a:p>
          <a:p>
            <a:pPr marL="0" indent="0">
              <a:buNone/>
            </a:pPr>
            <a:r>
              <a:rPr lang="en-ZA" sz="1800" dirty="0">
                <a:solidFill>
                  <a:srgbClr val="97857B"/>
                </a:solidFill>
                <a:latin typeface="Arial" panose="020B0604020202020204" pitchFamily="34" charset="0"/>
                <a:cs typeface="Arial" panose="020B0604020202020204" pitchFamily="34" charset="0"/>
              </a:rPr>
              <a:t> </a:t>
            </a:r>
          </a:p>
          <a:p>
            <a:pPr marL="0" indent="0">
              <a:buNone/>
            </a:pPr>
            <a:r>
              <a:rPr lang="en-ZA" sz="1800" dirty="0">
                <a:solidFill>
                  <a:srgbClr val="97857B"/>
                </a:solidFill>
                <a:latin typeface="Arial" panose="020B0604020202020204" pitchFamily="34" charset="0"/>
                <a:cs typeface="Arial" panose="020B0604020202020204" pitchFamily="34" charset="0"/>
              </a:rPr>
              <a:t>Thank you for the invitation and giving us the opportunity to address council on the audit outcome for </a:t>
            </a:r>
            <a:r>
              <a:rPr lang="en-ZA" sz="1800" b="1" dirty="0">
                <a:solidFill>
                  <a:srgbClr val="97857B"/>
                </a:solidFill>
                <a:latin typeface="Arial" panose="020B0604020202020204" pitchFamily="34" charset="0"/>
                <a:cs typeface="Arial" panose="020B0604020202020204" pitchFamily="34" charset="0"/>
              </a:rPr>
              <a:t>Dr Nkosazana Dlamini-Zuma</a:t>
            </a:r>
            <a:r>
              <a:rPr lang="en-ZA" sz="1800" dirty="0">
                <a:solidFill>
                  <a:srgbClr val="97857B"/>
                </a:solidFill>
                <a:latin typeface="Arial" panose="020B0604020202020204" pitchFamily="34" charset="0"/>
                <a:cs typeface="Arial" panose="020B0604020202020204" pitchFamily="34" charset="0"/>
              </a:rPr>
              <a:t> </a:t>
            </a:r>
            <a:r>
              <a:rPr lang="en-ZA" sz="1800" b="1" dirty="0">
                <a:solidFill>
                  <a:srgbClr val="97857B"/>
                </a:solidFill>
                <a:latin typeface="Arial" panose="020B0604020202020204" pitchFamily="34" charset="0"/>
                <a:cs typeface="Arial" panose="020B0604020202020204" pitchFamily="34" charset="0"/>
              </a:rPr>
              <a:t>Municipality</a:t>
            </a:r>
            <a:r>
              <a:rPr lang="en-ZA" sz="1800" dirty="0">
                <a:solidFill>
                  <a:srgbClr val="97857B"/>
                </a:solidFill>
                <a:latin typeface="Arial" panose="020B0604020202020204" pitchFamily="34" charset="0"/>
                <a:cs typeface="Arial" panose="020B0604020202020204" pitchFamily="34" charset="0"/>
              </a:rPr>
              <a:t> for the 2018-19 financial year.</a:t>
            </a:r>
          </a:p>
          <a:p>
            <a:pPr marL="0" indent="0">
              <a:buNone/>
            </a:pPr>
            <a:endParaRPr lang="en-ZA" sz="3100" dirty="0">
              <a:solidFill>
                <a:srgbClr val="97857B"/>
              </a:solidFill>
            </a:endParaRP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226091"/>
            <a:ext cx="10383838" cy="1576604"/>
            <a:chOff x="1" y="-129133"/>
            <a:chExt cx="7625080" cy="861573"/>
          </a:xfrm>
        </p:grpSpPr>
        <p:grpSp>
          <p:nvGrpSpPr>
            <p:cNvPr id="6" name="Group 5"/>
            <p:cNvGrpSpPr/>
            <p:nvPr/>
          </p:nvGrpSpPr>
          <p:grpSpPr>
            <a:xfrm>
              <a:off x="1" y="-129133"/>
              <a:ext cx="7625080" cy="767399"/>
              <a:chOff x="-21945" y="-129133"/>
              <a:chExt cx="7625080" cy="767399"/>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59309" y="-129133"/>
                <a:ext cx="5837364" cy="62012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a:t>
                </a: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1363"/>
              <p:cNvSpPr txBox="1"/>
              <p:nvPr/>
            </p:nvSpPr>
            <p:spPr>
              <a:xfrm>
                <a:off x="5860942" y="222466"/>
                <a:ext cx="1742192" cy="4158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9"/>
              <a:ext cx="7625079" cy="11789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4" name="Slide Number Placeholder 13"/>
          <p:cNvSpPr>
            <a:spLocks noGrp="1"/>
          </p:cNvSpPr>
          <p:nvPr>
            <p:ph type="sldNum" sz="quarter" idx="12"/>
          </p:nvPr>
        </p:nvSpPr>
        <p:spPr/>
        <p:txBody>
          <a:bodyPr/>
          <a:lstStyle/>
          <a:p>
            <a:fld id="{6434ABD1-81A3-44C0-ADD6-DB07EAD19A43}" type="slidenum">
              <a:rPr lang="en-US" smtClean="0"/>
              <a:pPr/>
              <a:t>3</a:t>
            </a:fld>
            <a:endParaRPr lang="en-US" dirty="0"/>
          </a:p>
        </p:txBody>
      </p:sp>
    </p:spTree>
    <p:extLst>
      <p:ext uri="{BB962C8B-B14F-4D97-AF65-F5344CB8AC3E}">
        <p14:creationId xmlns:p14="http://schemas.microsoft.com/office/powerpoint/2010/main" val="97265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025692"/>
          </a:xfrm>
        </p:spPr>
        <p:txBody>
          <a:bodyPr/>
          <a:lstStyle/>
          <a:p>
            <a:endParaRPr lang="en-ZA" dirty="0"/>
          </a:p>
        </p:txBody>
      </p:sp>
      <p:sp>
        <p:nvSpPr>
          <p:cNvPr id="3" name="Content Placeholder 2"/>
          <p:cNvSpPr>
            <a:spLocks noGrp="1"/>
          </p:cNvSpPr>
          <p:nvPr>
            <p:ph idx="1"/>
          </p:nvPr>
        </p:nvSpPr>
        <p:spPr/>
        <p:txBody>
          <a:bodyPr>
            <a:normAutofit/>
          </a:bodyPr>
          <a:lstStyle/>
          <a:p>
            <a:pPr marL="0" lvl="0" indent="0" algn="ctr" fontAlgn="base">
              <a:lnSpc>
                <a:spcPct val="160000"/>
              </a:lnSpc>
              <a:spcBef>
                <a:spcPts val="600"/>
              </a:spcBef>
              <a:spcAft>
                <a:spcPts val="600"/>
              </a:spcAft>
              <a:buNone/>
            </a:pPr>
            <a:r>
              <a:rPr lang="en-GB" sz="2400" b="1" dirty="0">
                <a:solidFill>
                  <a:srgbClr val="953735"/>
                </a:solidFill>
                <a:effectLst>
                  <a:outerShdw sx="0" sy="0">
                    <a:srgbClr val="000000"/>
                  </a:outerShdw>
                </a:effectLst>
                <a:latin typeface="Arial Narrow" panose="020B0606020202030204" pitchFamily="34" charset="0"/>
                <a:cs typeface="Arial" panose="020B0604020202020204" pitchFamily="34" charset="0"/>
              </a:rPr>
              <a:t>2. INTRODUCTION</a:t>
            </a:r>
            <a:endParaRPr lang="en-ZA" sz="2400" b="1" dirty="0">
              <a:solidFill>
                <a:srgbClr val="953735"/>
              </a:solidFill>
              <a:effectLst>
                <a:outerShdw sx="0" sy="0">
                  <a:srgbClr val="000000"/>
                </a:outerShdw>
              </a:effectLst>
              <a:latin typeface="Arial Narrow" panose="020B0606020202030204" pitchFamily="34" charset="0"/>
              <a:cs typeface="Arial" panose="020B0604020202020204" pitchFamily="34" charset="0"/>
            </a:endParaRPr>
          </a:p>
          <a:p>
            <a:pPr marL="0" lvl="0" indent="0" fontAlgn="base">
              <a:spcBef>
                <a:spcPts val="600"/>
              </a:spcBef>
              <a:spcAft>
                <a:spcPts val="1200"/>
              </a:spcAft>
              <a:buNone/>
            </a:pPr>
            <a:r>
              <a:rPr lang="en-ZA" sz="2000" b="1" dirty="0">
                <a:solidFill>
                  <a:srgbClr val="97857B"/>
                </a:solidFill>
                <a:latin typeface="Arial" panose="020B0604020202020204" pitchFamily="34" charset="0"/>
                <a:cs typeface="Arial" panose="020B0604020202020204" pitchFamily="34" charset="0"/>
              </a:rPr>
              <a:t>Reputation promise of the Auditor-General of South Africa</a:t>
            </a:r>
          </a:p>
          <a:p>
            <a:pPr marL="0" indent="0">
              <a:buNone/>
            </a:pPr>
            <a:r>
              <a:rPr lang="en-ZA" sz="2000" dirty="0">
                <a:latin typeface="Arial" panose="020B0604020202020204" pitchFamily="34" charset="0"/>
                <a:cs typeface="Arial" panose="020B0604020202020204" pitchFamily="34" charset="0"/>
              </a:rPr>
              <a:t>The Auditor-General of South Africa has a constitutional mandate and, as the supreme audit institution of South Africa, exists to strengthen our country’s democracy by enabling oversight, accountability and governance in the public sector through auditing, thereby building public confidence.</a:t>
            </a:r>
          </a:p>
          <a:p>
            <a:pPr marL="0" indent="0">
              <a:lnSpc>
                <a:spcPct val="150000"/>
              </a:lnSpc>
              <a:spcBef>
                <a:spcPts val="1800"/>
              </a:spcBef>
              <a:spcAft>
                <a:spcPts val="600"/>
              </a:spcAft>
              <a:buNone/>
            </a:pPr>
            <a:r>
              <a:rPr lang="en-ZA" sz="2000" b="1" dirty="0">
                <a:solidFill>
                  <a:srgbClr val="97857B"/>
                </a:solidFill>
                <a:latin typeface="Arial" panose="020B0604020202020204" pitchFamily="34" charset="0"/>
                <a:cs typeface="Arial" panose="020B0604020202020204" pitchFamily="34" charset="0"/>
              </a:rPr>
              <a:t>Purpose</a:t>
            </a:r>
            <a:r>
              <a:rPr lang="en-ZA" sz="2000" b="1" dirty="0">
                <a:latin typeface="Arial" panose="020B0604020202020204" pitchFamily="34" charset="0"/>
                <a:cs typeface="Arial" panose="020B0604020202020204" pitchFamily="34" charset="0"/>
              </a:rPr>
              <a:t> </a:t>
            </a:r>
          </a:p>
          <a:p>
            <a:pPr marL="0" indent="0">
              <a:buNone/>
            </a:pPr>
            <a:r>
              <a:rPr lang="en-ZA" sz="2000" dirty="0">
                <a:latin typeface="Arial" panose="020B0604020202020204" pitchFamily="34" charset="0"/>
                <a:cs typeface="Arial" panose="020B0604020202020204" pitchFamily="34" charset="0"/>
              </a:rPr>
              <a:t>Our role as the AGSA is to reflect on the audit outcomes and root causes to assist the municipal council in its oversight role to assess the performance of the municipality. </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1" y="-241051"/>
            <a:ext cx="10383838" cy="1590425"/>
            <a:chOff x="1" y="-142566"/>
            <a:chExt cx="7625080" cy="875006"/>
          </a:xfrm>
        </p:grpSpPr>
        <p:grpSp>
          <p:nvGrpSpPr>
            <p:cNvPr id="6" name="Group 5"/>
            <p:cNvGrpSpPr/>
            <p:nvPr/>
          </p:nvGrpSpPr>
          <p:grpSpPr>
            <a:xfrm>
              <a:off x="1" y="-142566"/>
              <a:ext cx="7625080" cy="875006"/>
              <a:chOff x="-21945" y="-142566"/>
              <a:chExt cx="7625080" cy="875006"/>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359310" y="-142566"/>
                <a:ext cx="5781408"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1363"/>
              <p:cNvSpPr txBox="1"/>
              <p:nvPr/>
            </p:nvSpPr>
            <p:spPr>
              <a:xfrm>
                <a:off x="5637122" y="234151"/>
                <a:ext cx="1846526" cy="49828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9"/>
              <a:ext cx="7625079" cy="11789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4" name="Slide Number Placeholder 13"/>
          <p:cNvSpPr>
            <a:spLocks noGrp="1"/>
          </p:cNvSpPr>
          <p:nvPr>
            <p:ph type="sldNum" sz="quarter" idx="12"/>
          </p:nvPr>
        </p:nvSpPr>
        <p:spPr/>
        <p:txBody>
          <a:bodyPr/>
          <a:lstStyle/>
          <a:p>
            <a:fld id="{6434ABD1-81A3-44C0-ADD6-DB07EAD19A43}" type="slidenum">
              <a:rPr lang="en-US" smtClean="0"/>
              <a:pPr/>
              <a:t>4</a:t>
            </a:fld>
            <a:endParaRPr lang="en-US" dirty="0"/>
          </a:p>
        </p:txBody>
      </p:sp>
    </p:spTree>
    <p:extLst>
      <p:ext uri="{BB962C8B-B14F-4D97-AF65-F5344CB8AC3E}">
        <p14:creationId xmlns:p14="http://schemas.microsoft.com/office/powerpoint/2010/main" val="245250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19" y="149466"/>
            <a:ext cx="9840119" cy="1268171"/>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06363"/>
            <a:ext cx="10383837" cy="1524000"/>
            <a:chOff x="1" y="-63132"/>
            <a:chExt cx="7625080" cy="824626"/>
          </a:xfrm>
        </p:grpSpPr>
        <p:grpSp>
          <p:nvGrpSpPr>
            <p:cNvPr id="6" name="Group 5"/>
            <p:cNvGrpSpPr/>
            <p:nvPr/>
          </p:nvGrpSpPr>
          <p:grpSpPr>
            <a:xfrm>
              <a:off x="1" y="-63132"/>
              <a:ext cx="7625080" cy="719813"/>
              <a:chOff x="-21945" y="-63132"/>
              <a:chExt cx="7625080" cy="719813"/>
            </a:xfrm>
          </p:grpSpPr>
          <p:sp>
            <p:nvSpPr>
              <p:cNvPr id="8" name="Rectangle 7"/>
              <p:cNvSpPr/>
              <p:nvPr/>
            </p:nvSpPr>
            <p:spPr>
              <a:xfrm>
                <a:off x="-21945" y="0"/>
                <a:ext cx="7625080" cy="614549"/>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209455" y="-63132"/>
                <a:ext cx="5636843" cy="68326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 </a:t>
                </a: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4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693077" y="244474"/>
                <a:ext cx="1734615" cy="41220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46946"/>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2800" dirty="0"/>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119" y="1579968"/>
            <a:ext cx="9272317" cy="511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13"/>
          <p:cNvSpPr>
            <a:spLocks noGrp="1"/>
          </p:cNvSpPr>
          <p:nvPr>
            <p:ph type="sldNum" sz="quarter" idx="12"/>
          </p:nvPr>
        </p:nvSpPr>
        <p:spPr/>
        <p:txBody>
          <a:bodyPr/>
          <a:lstStyle/>
          <a:p>
            <a:fld id="{6434ABD1-81A3-44C0-ADD6-DB07EAD19A43}" type="slidenum">
              <a:rPr lang="en-US" smtClean="0"/>
              <a:pPr/>
              <a:t>5</a:t>
            </a:fld>
            <a:endParaRPr lang="en-US" dirty="0"/>
          </a:p>
        </p:txBody>
      </p:sp>
    </p:spTree>
    <p:extLst>
      <p:ext uri="{BB962C8B-B14F-4D97-AF65-F5344CB8AC3E}">
        <p14:creationId xmlns:p14="http://schemas.microsoft.com/office/powerpoint/2010/main" val="332832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349744"/>
          </a:xfrm>
        </p:spPr>
        <p:txBody>
          <a:bodyPr/>
          <a:lstStyle/>
          <a:p>
            <a:endParaRPr lang="en-ZA" dirty="0"/>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178181"/>
            <a:ext cx="10383838" cy="1677391"/>
            <a:chOff x="1" y="-102951"/>
            <a:chExt cx="7625080" cy="916650"/>
          </a:xfrm>
        </p:grpSpPr>
        <p:grpSp>
          <p:nvGrpSpPr>
            <p:cNvPr id="6" name="Group 5"/>
            <p:cNvGrpSpPr/>
            <p:nvPr/>
          </p:nvGrpSpPr>
          <p:grpSpPr>
            <a:xfrm>
              <a:off x="1" y="-102951"/>
              <a:ext cx="7625080" cy="729596"/>
              <a:chOff x="-21945" y="-102951"/>
              <a:chExt cx="7625080" cy="729596"/>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89726" y="-102951"/>
                <a:ext cx="5748547"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a:t>
                </a: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 - </a:t>
                </a: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1363"/>
              <p:cNvSpPr txBox="1"/>
              <p:nvPr/>
            </p:nvSpPr>
            <p:spPr>
              <a:xfrm>
                <a:off x="5637122" y="177226"/>
                <a:ext cx="1790570" cy="43453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2800" dirty="0"/>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2" name="Content Placeholder 11"/>
          <p:cNvPicPr>
            <a:picLocks noGrp="1"/>
          </p:cNvPicPr>
          <p:nvPr>
            <p:ph idx="1"/>
          </p:nvPr>
        </p:nvPicPr>
        <p:blipFill>
          <a:blip r:embed="rId3"/>
          <a:stretch>
            <a:fillRect/>
          </a:stretch>
        </p:blipFill>
        <p:spPr>
          <a:xfrm>
            <a:off x="0" y="1581611"/>
            <a:ext cx="10383837" cy="5246226"/>
          </a:xfrm>
          <a:prstGeom prst="rect">
            <a:avLst/>
          </a:prstGeom>
        </p:spPr>
      </p:pic>
      <p:sp>
        <p:nvSpPr>
          <p:cNvPr id="14" name="Slide Number Placeholder 13"/>
          <p:cNvSpPr>
            <a:spLocks noGrp="1"/>
          </p:cNvSpPr>
          <p:nvPr>
            <p:ph type="sldNum" sz="quarter" idx="12"/>
          </p:nvPr>
        </p:nvSpPr>
        <p:spPr/>
        <p:txBody>
          <a:bodyPr/>
          <a:lstStyle/>
          <a:p>
            <a:fld id="{6434ABD1-81A3-44C0-ADD6-DB07EAD19A43}" type="slidenum">
              <a:rPr lang="en-US" smtClean="0"/>
              <a:pPr/>
              <a:t>6</a:t>
            </a:fld>
            <a:endParaRPr lang="en-US" dirty="0"/>
          </a:p>
        </p:txBody>
      </p:sp>
    </p:spTree>
    <p:extLst>
      <p:ext uri="{BB962C8B-B14F-4D97-AF65-F5344CB8AC3E}">
        <p14:creationId xmlns:p14="http://schemas.microsoft.com/office/powerpoint/2010/main" val="289861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177950"/>
          </a:xfrm>
        </p:spPr>
        <p:txBody>
          <a:bodyPr/>
          <a:lstStyle/>
          <a:p>
            <a:endParaRPr lang="en-ZA" dirty="0"/>
          </a:p>
        </p:txBody>
      </p:sp>
      <p:sp>
        <p:nvSpPr>
          <p:cNvPr id="3" name="Content Placeholder 2"/>
          <p:cNvSpPr>
            <a:spLocks noGrp="1"/>
          </p:cNvSpPr>
          <p:nvPr>
            <p:ph idx="1"/>
          </p:nvPr>
        </p:nvSpPr>
        <p:spPr>
          <a:xfrm>
            <a:off x="-46431" y="2344289"/>
            <a:ext cx="10339621" cy="4910585"/>
          </a:xfrm>
        </p:spPr>
        <p:txBody>
          <a:bodyPr/>
          <a:lstStyle/>
          <a:p>
            <a:pPr marL="0" indent="0">
              <a:buNone/>
            </a:pPr>
            <a:r>
              <a:rPr lang="en-ZA" dirty="0"/>
              <a:t>         </a:t>
            </a:r>
            <a:r>
              <a:rPr lang="en-ZA" sz="2400" b="1" dirty="0">
                <a:solidFill>
                  <a:srgbClr val="97857B"/>
                </a:solidFill>
                <a:latin typeface="Arial Narrow" panose="020B0606020202030204" pitchFamily="34" charset="0"/>
              </a:rPr>
              <a:t>Trends in audit outcomes</a:t>
            </a:r>
            <a:r>
              <a:rPr lang="en-ZA" dirty="0">
                <a:solidFill>
                  <a:srgbClr val="97857B"/>
                </a:solidFill>
                <a:latin typeface="Arial Narrow" panose="020B0606020202030204" pitchFamily="34" charset="0"/>
              </a:rPr>
              <a:t>                                     </a:t>
            </a:r>
            <a:r>
              <a:rPr lang="en-ZA" sz="2000" b="1" dirty="0">
                <a:solidFill>
                  <a:srgbClr val="97857B"/>
                </a:solidFill>
                <a:latin typeface="Arial Narrow" panose="020B0606020202030204" pitchFamily="34" charset="0"/>
              </a:rPr>
              <a:t>Types of audit outcomes</a:t>
            </a:r>
          </a:p>
        </p:txBody>
      </p:sp>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229518"/>
            <a:ext cx="10383837" cy="1518975"/>
            <a:chOff x="1" y="-135763"/>
            <a:chExt cx="7625080" cy="916842"/>
          </a:xfrm>
        </p:grpSpPr>
        <p:grpSp>
          <p:nvGrpSpPr>
            <p:cNvPr id="6" name="Group 5"/>
            <p:cNvGrpSpPr/>
            <p:nvPr/>
          </p:nvGrpSpPr>
          <p:grpSpPr>
            <a:xfrm>
              <a:off x="1" y="-135763"/>
              <a:ext cx="7625080" cy="762408"/>
              <a:chOff x="-21945" y="-135763"/>
              <a:chExt cx="7625080" cy="762408"/>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198380" y="-135763"/>
                <a:ext cx="5580681"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a:t>
                </a: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 </a:t>
                </a: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1363"/>
              <p:cNvSpPr txBox="1"/>
              <p:nvPr/>
            </p:nvSpPr>
            <p:spPr>
              <a:xfrm>
                <a:off x="5555877" y="204268"/>
                <a:ext cx="1871815" cy="41003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2" y="623990"/>
              <a:ext cx="7625079" cy="157089"/>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2400" b="1" dirty="0"/>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4" name="Rectangle 13"/>
          <p:cNvSpPr/>
          <p:nvPr/>
        </p:nvSpPr>
        <p:spPr>
          <a:xfrm>
            <a:off x="898673" y="3170237"/>
            <a:ext cx="2019255" cy="2939862"/>
          </a:xfrm>
          <a:prstGeom prst="rect">
            <a:avLst/>
          </a:prstGeom>
          <a:solidFill>
            <a:srgbClr val="FFC000"/>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r>
              <a:rPr lang="en-ZA" dirty="0"/>
              <a:t>Unqualified with findings</a:t>
            </a:r>
          </a:p>
        </p:txBody>
      </p:sp>
      <p:sp>
        <p:nvSpPr>
          <p:cNvPr id="15" name="Rectangle 14"/>
          <p:cNvSpPr/>
          <p:nvPr/>
        </p:nvSpPr>
        <p:spPr>
          <a:xfrm>
            <a:off x="3244009" y="3170237"/>
            <a:ext cx="1977601" cy="2939862"/>
          </a:xfrm>
          <a:prstGeom prst="rect">
            <a:avLst/>
          </a:prstGeom>
          <a:solidFill>
            <a:srgbClr val="FFC000"/>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r>
              <a:rPr lang="en-ZA" dirty="0"/>
              <a:t>Unqualified with findings</a:t>
            </a:r>
          </a:p>
        </p:txBody>
      </p:sp>
      <p:sp>
        <p:nvSpPr>
          <p:cNvPr id="16" name="Rectangle 15"/>
          <p:cNvSpPr/>
          <p:nvPr/>
        </p:nvSpPr>
        <p:spPr>
          <a:xfrm>
            <a:off x="5547691" y="3170237"/>
            <a:ext cx="1701629" cy="2895600"/>
          </a:xfrm>
          <a:prstGeom prst="rect">
            <a:avLst/>
          </a:prstGeom>
          <a:solidFill>
            <a:srgbClr val="FFC000"/>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r>
              <a:rPr lang="en-ZA" dirty="0"/>
              <a:t>Unqualified with findings</a:t>
            </a:r>
          </a:p>
        </p:txBody>
      </p:sp>
      <p:sp>
        <p:nvSpPr>
          <p:cNvPr id="17" name="Rectangle 26"/>
          <p:cNvSpPr>
            <a:spLocks noChangeArrowheads="1"/>
          </p:cNvSpPr>
          <p:nvPr/>
        </p:nvSpPr>
        <p:spPr bwMode="auto">
          <a:xfrm>
            <a:off x="7578733" y="3716391"/>
            <a:ext cx="2471180" cy="471437"/>
          </a:xfrm>
          <a:prstGeom prst="rect">
            <a:avLst/>
          </a:prstGeom>
          <a:solidFill>
            <a:srgbClr val="FFC000"/>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ea typeface="+mn-ea" charset="0"/>
                <a:cs typeface="Arial" panose="020B0604020202020204" pitchFamily="34" charset="0"/>
              </a:rPr>
              <a:t>Unqualified</a:t>
            </a:r>
            <a:r>
              <a:rPr kumimoji="0" lang="en-US" altLang="en-US" sz="1400" b="0" i="0" u="none" strike="noStrike" cap="none" normalizeH="0" baseline="0" dirty="0">
                <a:ln>
                  <a:noFill/>
                </a:ln>
                <a:solidFill>
                  <a:schemeClr val="bg1"/>
                </a:solidFill>
                <a:effectLst/>
                <a:latin typeface="Calibri" panose="020F0502020204030204" pitchFamily="34" charset="0"/>
                <a:ea typeface="+mn-ea" charset="0"/>
                <a:cs typeface="Calibri" panose="020F0502020204030204" pitchFamily="34" charset="0"/>
              </a:rPr>
              <a:t> with findings</a:t>
            </a: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18" name="Rectangle 203"/>
          <p:cNvSpPr>
            <a:spLocks noChangeArrowheads="1"/>
          </p:cNvSpPr>
          <p:nvPr/>
        </p:nvSpPr>
        <p:spPr bwMode="auto">
          <a:xfrm>
            <a:off x="7595879" y="4265963"/>
            <a:ext cx="2454034" cy="607359"/>
          </a:xfrm>
          <a:prstGeom prst="rect">
            <a:avLst/>
          </a:prstGeom>
          <a:solidFill>
            <a:srgbClr val="592786"/>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Arial" panose="020B0604020202020204" pitchFamily="34" charset="0"/>
                <a:ea typeface="+mn-ea" charset="0"/>
                <a:cs typeface="Arial" panose="020B0604020202020204" pitchFamily="34" charset="0"/>
              </a:rPr>
              <a:t>Qualified </a:t>
            </a:r>
            <a:r>
              <a:rPr kumimoji="0" lang="en-US" altLang="en-US" sz="1400" b="0" i="0" u="none" strike="noStrike" cap="none" normalizeH="0" baseline="0" dirty="0">
                <a:ln>
                  <a:noFill/>
                </a:ln>
                <a:solidFill>
                  <a:srgbClr val="FFFFFF"/>
                </a:solidFill>
                <a:effectLst/>
                <a:latin typeface="Calibri" panose="020F0502020204030204" pitchFamily="34" charset="0"/>
                <a:ea typeface="+mn-ea" charset="0"/>
                <a:cs typeface="Calibri" panose="020F0502020204030204" pitchFamily="34" charset="0"/>
              </a:rPr>
              <a:t>with findings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9" name="Rectangle 204"/>
          <p:cNvSpPr>
            <a:spLocks noChangeArrowheads="1"/>
          </p:cNvSpPr>
          <p:nvPr/>
        </p:nvSpPr>
        <p:spPr bwMode="auto">
          <a:xfrm>
            <a:off x="7599069" y="4951456"/>
            <a:ext cx="2450844" cy="504780"/>
          </a:xfrm>
          <a:prstGeom prst="rect">
            <a:avLst/>
          </a:prstGeom>
          <a:solidFill>
            <a:srgbClr val="CE3F91"/>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ea typeface="+mn-ea" charset="0"/>
                <a:cs typeface="Arial" panose="020B0604020202020204" pitchFamily="34" charset="0"/>
              </a:rPr>
              <a:t>Adverse with findings</a:t>
            </a: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20" name="Rectangle 205"/>
          <p:cNvSpPr>
            <a:spLocks noChangeArrowheads="1"/>
          </p:cNvSpPr>
          <p:nvPr/>
        </p:nvSpPr>
        <p:spPr bwMode="auto">
          <a:xfrm>
            <a:off x="7595879" y="5532437"/>
            <a:ext cx="2454033" cy="533400"/>
          </a:xfrm>
          <a:prstGeom prst="rect">
            <a:avLst/>
          </a:prstGeom>
          <a:solidFill>
            <a:srgbClr val="FF0000"/>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Arial" panose="020B0604020202020204" pitchFamily="34" charset="0"/>
                <a:ea typeface="+mn-ea" charset="0"/>
                <a:cs typeface="Arial" panose="020B0604020202020204" pitchFamily="34" charset="0"/>
              </a:rPr>
              <a:t>Disclaimed with findings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TextBox 366"/>
          <p:cNvSpPr txBox="1">
            <a:spLocks noChangeArrowheads="1"/>
          </p:cNvSpPr>
          <p:nvPr/>
        </p:nvSpPr>
        <p:spPr bwMode="auto">
          <a:xfrm>
            <a:off x="3024786" y="1441866"/>
            <a:ext cx="5793188" cy="61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7F7F7F"/>
              </a:solidFill>
              <a:latin typeface="Arial Narrow" panose="020B0606020202030204" pitchFamily="34" charset="0"/>
              <a:ea typeface="+mn-ea" charset="0"/>
            </a:endParaRPr>
          </a:p>
          <a:p>
            <a:pPr defTabSz="914400" eaLnBrk="0" fontAlgn="base" hangingPunct="0">
              <a:spcBef>
                <a:spcPct val="0"/>
              </a:spcBef>
              <a:spcAft>
                <a:spcPct val="0"/>
              </a:spcAft>
            </a:pPr>
            <a:r>
              <a:rPr lang="en-ZA" sz="2400" b="1" dirty="0">
                <a:solidFill>
                  <a:srgbClr val="953735"/>
                </a:solidFill>
                <a:latin typeface="Arial Narrow" panose="020B0606020202030204" pitchFamily="34" charset="0"/>
              </a:rPr>
              <a:t>5. OVERALL KEY MESSAGE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E46C0A"/>
                </a:solidFill>
                <a:effectLst/>
                <a:latin typeface="Arial Narrow" panose="020B0606020202030204" pitchFamily="34" charset="0"/>
                <a:ea typeface="+mn-ea"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25" name="TextBox 372"/>
          <p:cNvSpPr txBox="1">
            <a:spLocks noChangeArrowheads="1"/>
          </p:cNvSpPr>
          <p:nvPr/>
        </p:nvSpPr>
        <p:spPr bwMode="auto">
          <a:xfrm>
            <a:off x="5405438" y="3470275"/>
            <a:ext cx="27162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F7F7F"/>
                </a:solidFill>
                <a:effectLst/>
                <a:latin typeface="Arial Narrow" panose="020B0606020202030204" pitchFamily="34" charset="0"/>
                <a:ea typeface="+mn-ea" charset="0"/>
              </a:rPr>
              <a:t>… </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Box 376"/>
          <p:cNvSpPr txBox="1">
            <a:spLocks noChangeArrowheads="1"/>
          </p:cNvSpPr>
          <p:nvPr/>
        </p:nvSpPr>
        <p:spPr bwMode="auto">
          <a:xfrm>
            <a:off x="38100" y="3295650"/>
            <a:ext cx="2619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Box 379"/>
          <p:cNvSpPr txBox="1">
            <a:spLocks noChangeArrowheads="1"/>
          </p:cNvSpPr>
          <p:nvPr/>
        </p:nvSpPr>
        <p:spPr bwMode="auto">
          <a:xfrm>
            <a:off x="4065588" y="2790825"/>
            <a:ext cx="2619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Narrow" panose="020B0606020202030204" pitchFamily="34" charset="0"/>
                <a:ea typeface="+mn-ea" charset="0"/>
                <a:cs typeface="+mn-cs"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8" name="Rectangle 109"/>
          <p:cNvSpPr>
            <a:spLocks noChangeArrowheads="1"/>
          </p:cNvSpPr>
          <p:nvPr/>
        </p:nvSpPr>
        <p:spPr bwMode="auto">
          <a:xfrm>
            <a:off x="7580640" y="3152818"/>
            <a:ext cx="2469273" cy="485437"/>
          </a:xfrm>
          <a:prstGeom prst="rect">
            <a:avLst/>
          </a:prstGeom>
          <a:solidFill>
            <a:srgbClr val="00B050"/>
          </a:solidFill>
          <a:ln w="9525">
            <a:solidFill>
              <a:srgbClr val="000000"/>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ea typeface="+mn-ea" charset="0"/>
                <a:cs typeface="Arial" panose="020B0604020202020204" pitchFamily="34" charset="0"/>
              </a:rPr>
              <a:t>Unqualified</a:t>
            </a:r>
            <a:r>
              <a:rPr kumimoji="0" lang="en-US" altLang="en-US" sz="1400" b="0" i="0" u="none" strike="noStrike" cap="none" normalizeH="0" baseline="0" dirty="0">
                <a:ln>
                  <a:noFill/>
                </a:ln>
                <a:solidFill>
                  <a:schemeClr val="bg1"/>
                </a:solidFill>
                <a:effectLst/>
                <a:latin typeface="Calibri" panose="020F0502020204030204" pitchFamily="34" charset="0"/>
                <a:ea typeface="+mn-ea" charset="0"/>
                <a:cs typeface="Calibri" panose="020F0502020204030204" pitchFamily="34" charset="0"/>
              </a:rPr>
              <a:t> with no findings</a:t>
            </a: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3139" name="Rectangle 1"/>
          <p:cNvSpPr>
            <a:spLocks noChangeArrowheads="1"/>
          </p:cNvSpPr>
          <p:nvPr/>
        </p:nvSpPr>
        <p:spPr bwMode="auto">
          <a:xfrm>
            <a:off x="1305719" y="6294437"/>
            <a:ext cx="140096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1F497D"/>
              </a:solidFill>
              <a:effectLst/>
              <a:latin typeface="Arial" panose="020B0604020202020204" pitchFamily="34" charset="0"/>
              <a:ea typeface="+mn-ea"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800" b="1" dirty="0">
              <a:solidFill>
                <a:srgbClr val="1F497D"/>
              </a:solidFill>
              <a:latin typeface="Arial" panose="020B0604020202020204" pitchFamily="34" charset="0"/>
              <a:ea typeface="+mn-ea"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F497D"/>
                </a:solidFill>
                <a:effectLst/>
                <a:latin typeface="Arial" panose="020B0604020202020204" pitchFamily="34" charset="0"/>
                <a:ea typeface="+mn-ea" charset="0"/>
                <a:cs typeface="Arial" panose="020B0604020202020204" pitchFamily="34" charset="0"/>
              </a:rPr>
              <a:t>2018-19</a:t>
            </a: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40" name="Rectangle 113"/>
          <p:cNvSpPr>
            <a:spLocks noChangeArrowheads="1"/>
          </p:cNvSpPr>
          <p:nvPr/>
        </p:nvSpPr>
        <p:spPr bwMode="auto">
          <a:xfrm>
            <a:off x="3556995" y="6294437"/>
            <a:ext cx="140632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F497D"/>
                </a:solidFill>
                <a:effectLst/>
                <a:latin typeface="Arial" panose="020B0604020202020204" pitchFamily="34" charset="0"/>
                <a:ea typeface="+mn-ea" charset="0"/>
                <a:cs typeface="Arial" panose="020B0604020202020204" pitchFamily="34" charset="0"/>
              </a:rPr>
              <a:t>2017-18</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141" name="Rectangle 114"/>
          <p:cNvSpPr>
            <a:spLocks noChangeArrowheads="1"/>
          </p:cNvSpPr>
          <p:nvPr/>
        </p:nvSpPr>
        <p:spPr bwMode="auto">
          <a:xfrm>
            <a:off x="5547691" y="6294437"/>
            <a:ext cx="162542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F497D"/>
                </a:solidFill>
                <a:effectLst/>
                <a:latin typeface="Arial" panose="020B0604020202020204" pitchFamily="34" charset="0"/>
                <a:ea typeface="+mn-ea" charset="0"/>
                <a:cs typeface="Arial" panose="020B0604020202020204" pitchFamily="34" charset="0"/>
              </a:rPr>
              <a:t>2016-17</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145" name="Text Box 16"/>
          <p:cNvSpPr txBox="1">
            <a:spLocks noChangeArrowheads="1"/>
          </p:cNvSpPr>
          <p:nvPr/>
        </p:nvSpPr>
        <p:spPr bwMode="auto">
          <a:xfrm>
            <a:off x="4068763" y="2787650"/>
            <a:ext cx="2619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Narrow" panose="020B0606020202030204" pitchFamily="34" charset="0"/>
                <a:ea typeface="+mn-ea" charset="0"/>
                <a:cs typeface="+mn-cs"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7" name="Rectangle 88"/>
          <p:cNvSpPr>
            <a:spLocks noChangeArrowheads="1"/>
          </p:cNvSpPr>
          <p:nvPr/>
        </p:nvSpPr>
        <p:spPr bwMode="auto">
          <a:xfrm>
            <a:off x="0" y="0"/>
            <a:ext cx="10383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095" tIns="831588" rIns="856980" bIns="45720" numCol="1" anchor="ctr" anchorCtr="0" compatLnSpc="1">
            <a:prstTxWarp prst="textNoShape">
              <a:avLst/>
            </a:prstTxWarp>
            <a:spAutoFit/>
          </a:bodyPr>
          <a:lstStyle/>
          <a:p>
            <a:endParaRPr lang="en-ZA"/>
          </a:p>
        </p:txBody>
      </p:sp>
      <p:sp>
        <p:nvSpPr>
          <p:cNvPr id="3148" name="Rectangle 137"/>
          <p:cNvSpPr>
            <a:spLocks noChangeArrowheads="1"/>
          </p:cNvSpPr>
          <p:nvPr/>
        </p:nvSpPr>
        <p:spPr bwMode="auto">
          <a:xfrm>
            <a:off x="0" y="457200"/>
            <a:ext cx="103838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100" b="0" i="0" u="none" strike="noStrike" cap="none" normalizeH="0" baseline="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21" name="Slide Number Placeholder 20"/>
          <p:cNvSpPr>
            <a:spLocks noGrp="1"/>
          </p:cNvSpPr>
          <p:nvPr>
            <p:ph type="sldNum" sz="quarter" idx="12"/>
          </p:nvPr>
        </p:nvSpPr>
        <p:spPr/>
        <p:txBody>
          <a:bodyPr/>
          <a:lstStyle/>
          <a:p>
            <a:fld id="{6434ABD1-81A3-44C0-ADD6-DB07EAD19A43}" type="slidenum">
              <a:rPr lang="en-US" smtClean="0"/>
              <a:pPr/>
              <a:t>7</a:t>
            </a:fld>
            <a:endParaRPr lang="en-US" dirty="0"/>
          </a:p>
        </p:txBody>
      </p:sp>
    </p:spTree>
    <p:extLst>
      <p:ext uri="{BB962C8B-B14F-4D97-AF65-F5344CB8AC3E}">
        <p14:creationId xmlns:p14="http://schemas.microsoft.com/office/powerpoint/2010/main" val="384350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80" cy="1349744"/>
          </a:xfrm>
        </p:spPr>
        <p:txBody>
          <a:bodyPr/>
          <a:lstStyle/>
          <a:p>
            <a:endParaRPr lang="en-ZA"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82611809"/>
              </p:ext>
            </p:extLst>
          </p:nvPr>
        </p:nvGraphicFramePr>
        <p:xfrm>
          <a:off x="391318" y="3459292"/>
          <a:ext cx="9677401" cy="2225545"/>
        </p:xfrm>
        <a:graphic>
          <a:graphicData uri="http://schemas.openxmlformats.org/drawingml/2006/table">
            <a:tbl>
              <a:tblPr firstRow="1" firstCol="1" lastRow="1" lastCol="1" bandRow="1" bandCol="1">
                <a:tableStyleId>{5C22544A-7EE6-4342-B048-85BDC9FD1C3A}</a:tableStyleId>
              </a:tblPr>
              <a:tblGrid>
                <a:gridCol w="4022378">
                  <a:extLst>
                    <a:ext uri="{9D8B030D-6E8A-4147-A177-3AD203B41FA5}">
                      <a16:colId xmlns:a16="http://schemas.microsoft.com/office/drawing/2014/main" val="34977473"/>
                    </a:ext>
                  </a:extLst>
                </a:gridCol>
                <a:gridCol w="1199454">
                  <a:extLst>
                    <a:ext uri="{9D8B030D-6E8A-4147-A177-3AD203B41FA5}">
                      <a16:colId xmlns:a16="http://schemas.microsoft.com/office/drawing/2014/main" val="1930220656"/>
                    </a:ext>
                  </a:extLst>
                </a:gridCol>
                <a:gridCol w="1640305">
                  <a:extLst>
                    <a:ext uri="{9D8B030D-6E8A-4147-A177-3AD203B41FA5}">
                      <a16:colId xmlns:a16="http://schemas.microsoft.com/office/drawing/2014/main" val="2961468475"/>
                    </a:ext>
                  </a:extLst>
                </a:gridCol>
                <a:gridCol w="1517203">
                  <a:extLst>
                    <a:ext uri="{9D8B030D-6E8A-4147-A177-3AD203B41FA5}">
                      <a16:colId xmlns:a16="http://schemas.microsoft.com/office/drawing/2014/main" val="2267394827"/>
                    </a:ext>
                  </a:extLst>
                </a:gridCol>
                <a:gridCol w="1298061">
                  <a:extLst>
                    <a:ext uri="{9D8B030D-6E8A-4147-A177-3AD203B41FA5}">
                      <a16:colId xmlns:a16="http://schemas.microsoft.com/office/drawing/2014/main" val="2876323596"/>
                    </a:ext>
                  </a:extLst>
                </a:gridCol>
              </a:tblGrid>
              <a:tr h="754438">
                <a:tc>
                  <a:txBody>
                    <a:bodyPr/>
                    <a:lstStyle/>
                    <a:p>
                      <a:pPr>
                        <a:spcBef>
                          <a:spcPts val="200"/>
                        </a:spcBef>
                        <a:spcAft>
                          <a:spcPts val="200"/>
                        </a:spcAft>
                      </a:pPr>
                      <a:r>
                        <a:rPr lang="en-ZA" sz="2000" b="1" dirty="0">
                          <a:solidFill>
                            <a:schemeClr val="tx1"/>
                          </a:solidFill>
                          <a:effectLst/>
                          <a:latin typeface="Arial" panose="020B0604020202020204" pitchFamily="34" charset="0"/>
                          <a:cs typeface="Arial" panose="020B0604020202020204" pitchFamily="34" charset="0"/>
                        </a:rPr>
                        <a:t>Audit of Predetermined Objectives (</a:t>
                      </a:r>
                      <a:r>
                        <a:rPr lang="en-ZA" sz="2000" b="1" dirty="0" err="1">
                          <a:solidFill>
                            <a:schemeClr val="tx1"/>
                          </a:solidFill>
                          <a:effectLst/>
                          <a:latin typeface="Arial" panose="020B0604020202020204" pitchFamily="34" charset="0"/>
                          <a:cs typeface="Arial" panose="020B0604020202020204" pitchFamily="34" charset="0"/>
                        </a:rPr>
                        <a:t>AoPO</a:t>
                      </a:r>
                      <a:r>
                        <a:rPr lang="en-ZA" sz="2000" b="1" dirty="0">
                          <a:solidFill>
                            <a:schemeClr val="tx1"/>
                          </a:solidFill>
                          <a:effectLst/>
                          <a:latin typeface="Arial" panose="020B0604020202020204" pitchFamily="34" charset="0"/>
                          <a:cs typeface="Arial" panose="020B0604020202020204" pitchFamily="34" charset="0"/>
                        </a:rPr>
                        <a:t>)</a:t>
                      </a:r>
                      <a:endParaRPr lang="en-ZA"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1800" b="1" dirty="0">
                          <a:solidFill>
                            <a:schemeClr val="tx1"/>
                          </a:solidFill>
                          <a:effectLst/>
                        </a:rPr>
                        <a:t>Movement</a:t>
                      </a:r>
                      <a:endParaRPr lang="en-ZA"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2000" dirty="0">
                          <a:solidFill>
                            <a:schemeClr val="tx1"/>
                          </a:solidFill>
                          <a:effectLst/>
                        </a:rPr>
                        <a:t>2018/19</a:t>
                      </a:r>
                      <a:endParaRPr lang="en-ZA"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1800" dirty="0">
                          <a:solidFill>
                            <a:schemeClr val="tx1"/>
                          </a:solidFill>
                          <a:effectLst/>
                        </a:rPr>
                        <a:t>2017/18</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1800" dirty="0">
                          <a:solidFill>
                            <a:schemeClr val="tx1"/>
                          </a:solidFill>
                          <a:effectLst/>
                        </a:rPr>
                        <a:t>2016/17</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81803710"/>
                  </a:ext>
                </a:extLst>
              </a:tr>
              <a:tr h="1471107">
                <a:tc>
                  <a:txBody>
                    <a:bodyPr/>
                    <a:lstStyle/>
                    <a:p>
                      <a:pPr>
                        <a:spcAft>
                          <a:spcPts val="600"/>
                        </a:spcAft>
                      </a:pPr>
                      <a:r>
                        <a:rPr lang="en-ZA" sz="2000" b="0" dirty="0">
                          <a:solidFill>
                            <a:schemeClr val="tx1"/>
                          </a:solidFill>
                          <a:effectLst/>
                          <a:latin typeface="Arial" panose="020B0604020202020204" pitchFamily="34" charset="0"/>
                          <a:cs typeface="Arial" panose="020B0604020202020204" pitchFamily="34" charset="0"/>
                        </a:rPr>
                        <a:t>Basic service</a:t>
                      </a:r>
                      <a:r>
                        <a:rPr lang="en-ZA" sz="2000" b="0" baseline="0" dirty="0">
                          <a:solidFill>
                            <a:schemeClr val="tx1"/>
                          </a:solidFill>
                          <a:effectLst/>
                          <a:latin typeface="Arial" panose="020B0604020202020204" pitchFamily="34" charset="0"/>
                          <a:cs typeface="Arial" panose="020B0604020202020204" pitchFamily="34" charset="0"/>
                        </a:rPr>
                        <a:t> delivery and infrastructure development</a:t>
                      </a:r>
                      <a:r>
                        <a:rPr lang="en-ZA" sz="2000" b="0" dirty="0">
                          <a:solidFill>
                            <a:schemeClr val="tx1"/>
                          </a:solidFill>
                          <a:effectLst/>
                          <a:latin typeface="Arial" panose="020B0604020202020204" pitchFamily="34" charset="0"/>
                          <a:cs typeface="Arial" panose="020B0604020202020204" pitchFamily="34" charset="0"/>
                        </a:rPr>
                        <a:t> (</a:t>
                      </a:r>
                      <a:r>
                        <a:rPr lang="en-US" sz="2000" b="0" dirty="0">
                          <a:solidFill>
                            <a:schemeClr val="tx1"/>
                          </a:solidFill>
                          <a:effectLst/>
                          <a:latin typeface="Arial" panose="020B0604020202020204" pitchFamily="34" charset="0"/>
                          <a:cs typeface="Arial" panose="020B0604020202020204" pitchFamily="34" charset="0"/>
                        </a:rPr>
                        <a:t>Material findings)</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One</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One</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One</a:t>
                      </a:r>
                      <a:endPar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346372"/>
                  </a:ext>
                </a:extLst>
              </a:tr>
            </a:tbl>
          </a:graphicData>
        </a:graphic>
      </p:graphicFrame>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40403" y="-220402"/>
            <a:ext cx="10424241" cy="1719612"/>
            <a:chOff x="-29668" y="-126024"/>
            <a:chExt cx="7654749" cy="939723"/>
          </a:xfrm>
        </p:grpSpPr>
        <p:grpSp>
          <p:nvGrpSpPr>
            <p:cNvPr id="6" name="Group 5"/>
            <p:cNvGrpSpPr/>
            <p:nvPr/>
          </p:nvGrpSpPr>
          <p:grpSpPr>
            <a:xfrm>
              <a:off x="-29668" y="-126024"/>
              <a:ext cx="7654749" cy="752669"/>
              <a:chOff x="-51614" y="-126024"/>
              <a:chExt cx="7654749" cy="752669"/>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51614" y="-126024"/>
                <a:ext cx="5868036"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spcAft>
                    <a:spcPts val="0"/>
                  </a:spcAft>
                </a:pPr>
                <a:endParaRPr lang="en-ZA" sz="1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581166" y="210711"/>
                <a:ext cx="1790571" cy="3646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5" name="Picture 14"/>
          <p:cNvPicPr/>
          <p:nvPr/>
        </p:nvPicPr>
        <p:blipFill>
          <a:blip r:embed="rId3" cstate="print"/>
          <a:stretch>
            <a:fillRect/>
          </a:stretch>
        </p:blipFill>
        <p:spPr>
          <a:xfrm>
            <a:off x="4756057" y="4845490"/>
            <a:ext cx="228417" cy="137160"/>
          </a:xfrm>
          <a:prstGeom prst="rect">
            <a:avLst/>
          </a:prstGeom>
        </p:spPr>
      </p:pic>
      <p:graphicFrame>
        <p:nvGraphicFramePr>
          <p:cNvPr id="17" name="Content Placeholder 11"/>
          <p:cNvGraphicFramePr>
            <a:graphicFrameLocks/>
          </p:cNvGraphicFramePr>
          <p:nvPr>
            <p:extLst>
              <p:ext uri="{D42A27DB-BD31-4B8C-83A1-F6EECF244321}">
                <p14:modId xmlns:p14="http://schemas.microsoft.com/office/powerpoint/2010/main" val="1544643137"/>
              </p:ext>
            </p:extLst>
          </p:nvPr>
        </p:nvGraphicFramePr>
        <p:xfrm>
          <a:off x="391319" y="2043948"/>
          <a:ext cx="9677400" cy="841460"/>
        </p:xfrm>
        <a:graphic>
          <a:graphicData uri="http://schemas.openxmlformats.org/drawingml/2006/table">
            <a:tbl>
              <a:tblPr firstRow="1" firstCol="1" lastRow="1" lastCol="1" bandRow="1" bandCol="1">
                <a:tableStyleId>{5C22544A-7EE6-4342-B048-85BDC9FD1C3A}</a:tableStyleId>
              </a:tblPr>
              <a:tblGrid>
                <a:gridCol w="4049973">
                  <a:extLst>
                    <a:ext uri="{9D8B030D-6E8A-4147-A177-3AD203B41FA5}">
                      <a16:colId xmlns:a16="http://schemas.microsoft.com/office/drawing/2014/main" val="3784329163"/>
                    </a:ext>
                  </a:extLst>
                </a:gridCol>
                <a:gridCol w="1226490">
                  <a:extLst>
                    <a:ext uri="{9D8B030D-6E8A-4147-A177-3AD203B41FA5}">
                      <a16:colId xmlns:a16="http://schemas.microsoft.com/office/drawing/2014/main" val="138185974"/>
                    </a:ext>
                  </a:extLst>
                </a:gridCol>
                <a:gridCol w="1659370">
                  <a:extLst>
                    <a:ext uri="{9D8B030D-6E8A-4147-A177-3AD203B41FA5}">
                      <a16:colId xmlns:a16="http://schemas.microsoft.com/office/drawing/2014/main" val="3741253792"/>
                    </a:ext>
                  </a:extLst>
                </a:gridCol>
                <a:gridCol w="1515077">
                  <a:extLst>
                    <a:ext uri="{9D8B030D-6E8A-4147-A177-3AD203B41FA5}">
                      <a16:colId xmlns:a16="http://schemas.microsoft.com/office/drawing/2014/main" val="223161500"/>
                    </a:ext>
                  </a:extLst>
                </a:gridCol>
                <a:gridCol w="1226490">
                  <a:extLst>
                    <a:ext uri="{9D8B030D-6E8A-4147-A177-3AD203B41FA5}">
                      <a16:colId xmlns:a16="http://schemas.microsoft.com/office/drawing/2014/main" val="734499568"/>
                    </a:ext>
                  </a:extLst>
                </a:gridCol>
              </a:tblGrid>
              <a:tr h="420730">
                <a:tc>
                  <a:txBody>
                    <a:bodyPr/>
                    <a:lstStyle/>
                    <a:p>
                      <a:pPr marL="0" marR="0" indent="0" algn="l" defTabSz="979794" rtl="0" eaLnBrk="1" fontAlgn="auto" latinLnBrk="0" hangingPunct="1">
                        <a:lnSpc>
                          <a:spcPct val="100000"/>
                        </a:lnSpc>
                        <a:spcBef>
                          <a:spcPts val="200"/>
                        </a:spcBef>
                        <a:spcAft>
                          <a:spcPts val="200"/>
                        </a:spcAft>
                        <a:buClrTx/>
                        <a:buSzTx/>
                        <a:buFontTx/>
                        <a:buNone/>
                        <a:tabLst/>
                        <a:defRPr/>
                      </a:pPr>
                      <a:r>
                        <a:rPr lang="en-ZA" sz="2000" b="1" dirty="0">
                          <a:solidFill>
                            <a:schemeClr val="tx1"/>
                          </a:solidFill>
                          <a:effectLst/>
                          <a:latin typeface="Arial" panose="020B0604020202020204" pitchFamily="34" charset="0"/>
                          <a:cs typeface="Arial" panose="020B0604020202020204" pitchFamily="34" charset="0"/>
                        </a:rPr>
                        <a:t>Annual financial statements</a:t>
                      </a:r>
                      <a:endParaRPr lang="en-ZA"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1800" dirty="0">
                          <a:solidFill>
                            <a:schemeClr val="tx1"/>
                          </a:solidFill>
                          <a:effectLst/>
                        </a:rPr>
                        <a:t>Movement</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2000" dirty="0">
                          <a:solidFill>
                            <a:schemeClr val="tx1"/>
                          </a:solidFill>
                          <a:effectLst/>
                        </a:rPr>
                        <a:t>2018/19</a:t>
                      </a:r>
                      <a:endParaRPr lang="en-ZA"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1800" dirty="0">
                          <a:solidFill>
                            <a:schemeClr val="tx1"/>
                          </a:solidFill>
                          <a:effectLst/>
                        </a:rPr>
                        <a:t>2017/18</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Bef>
                          <a:spcPts val="200"/>
                        </a:spcBef>
                        <a:spcAft>
                          <a:spcPts val="200"/>
                        </a:spcAft>
                      </a:pPr>
                      <a:r>
                        <a:rPr lang="en-ZA" sz="1800" dirty="0">
                          <a:solidFill>
                            <a:schemeClr val="tx1"/>
                          </a:solidFill>
                          <a:effectLst/>
                        </a:rPr>
                        <a:t>2016/17</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83563898"/>
                  </a:ext>
                </a:extLst>
              </a:tr>
              <a:tr h="420730">
                <a:tc>
                  <a:txBody>
                    <a:bodyPr/>
                    <a:lstStyle/>
                    <a:p>
                      <a:pPr marL="0" marR="0" indent="0" algn="l" defTabSz="979794" rtl="0" eaLnBrk="1" fontAlgn="auto" latinLnBrk="0" hangingPunct="1">
                        <a:lnSpc>
                          <a:spcPct val="100000"/>
                        </a:lnSpc>
                        <a:spcBef>
                          <a:spcPts val="200"/>
                        </a:spcBef>
                        <a:spcAft>
                          <a:spcPts val="200"/>
                        </a:spcAft>
                        <a:buClrTx/>
                        <a:buSzTx/>
                        <a:buFontTx/>
                        <a:buNone/>
                        <a:tabLst/>
                        <a:defRPr/>
                      </a:pPr>
                      <a:r>
                        <a:rPr lang="en-ZA" sz="2000" b="0" dirty="0">
                          <a:solidFill>
                            <a:schemeClr val="tx1"/>
                          </a:solidFill>
                          <a:effectLst/>
                          <a:latin typeface="Arial" panose="020B0604020202020204" pitchFamily="34" charset="0"/>
                          <a:cs typeface="Arial" panose="020B0604020202020204" pitchFamily="34" charset="0"/>
                        </a:rPr>
                        <a:t>Audit opinion</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Unqualified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79794" rtl="0" eaLnBrk="1" latinLnBrk="0" hangingPunct="1">
                        <a:spcBef>
                          <a:spcPts val="200"/>
                        </a:spcBef>
                        <a:spcAft>
                          <a:spcPts val="200"/>
                        </a:spcAft>
                      </a:pPr>
                      <a:r>
                        <a:rPr lang="en-ZA"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Unqualified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79794" rtl="0" eaLnBrk="1" latinLnBrk="0" hangingPunct="1">
                        <a:spcBef>
                          <a:spcPts val="200"/>
                        </a:spcBef>
                        <a:spcAft>
                          <a:spcPts val="200"/>
                        </a:spcAft>
                      </a:pPr>
                      <a:r>
                        <a:rPr lang="en-ZA"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Unqualified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35600251"/>
                  </a:ext>
                </a:extLst>
              </a:tr>
            </a:tbl>
          </a:graphicData>
        </a:graphic>
      </p:graphicFrame>
      <p:pic>
        <p:nvPicPr>
          <p:cNvPr id="18" name="Picture 17"/>
          <p:cNvPicPr/>
          <p:nvPr/>
        </p:nvPicPr>
        <p:blipFill>
          <a:blip r:embed="rId3" cstate="print"/>
          <a:stretch>
            <a:fillRect/>
          </a:stretch>
        </p:blipFill>
        <p:spPr>
          <a:xfrm>
            <a:off x="4639467" y="2623780"/>
            <a:ext cx="228417" cy="137160"/>
          </a:xfrm>
          <a:prstGeom prst="rect">
            <a:avLst/>
          </a:prstGeom>
        </p:spPr>
      </p:pic>
      <p:sp>
        <p:nvSpPr>
          <p:cNvPr id="19" name="Slide Number Placeholder 18"/>
          <p:cNvSpPr>
            <a:spLocks noGrp="1"/>
          </p:cNvSpPr>
          <p:nvPr>
            <p:ph type="sldNum" sz="quarter" idx="12"/>
          </p:nvPr>
        </p:nvSpPr>
        <p:spPr/>
        <p:txBody>
          <a:bodyPr/>
          <a:lstStyle/>
          <a:p>
            <a:fld id="{6434ABD1-81A3-44C0-ADD6-DB07EAD19A43}" type="slidenum">
              <a:rPr lang="en-US" smtClean="0"/>
              <a:pPr/>
              <a:t>8</a:t>
            </a:fld>
            <a:endParaRPr lang="en-US" dirty="0"/>
          </a:p>
        </p:txBody>
      </p:sp>
    </p:spTree>
    <p:extLst>
      <p:ext uri="{BB962C8B-B14F-4D97-AF65-F5344CB8AC3E}">
        <p14:creationId xmlns:p14="http://schemas.microsoft.com/office/powerpoint/2010/main" val="374930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58" y="149466"/>
            <a:ext cx="9293979" cy="1349744"/>
          </a:xfrm>
        </p:spPr>
        <p:txBody>
          <a:bodyPr/>
          <a:lstStyle/>
          <a:p>
            <a:endParaRPr lang="en-ZA"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241429124"/>
              </p:ext>
            </p:extLst>
          </p:nvPr>
        </p:nvGraphicFramePr>
        <p:xfrm>
          <a:off x="162718" y="1499630"/>
          <a:ext cx="10058400" cy="4470541"/>
        </p:xfrm>
        <a:graphic>
          <a:graphicData uri="http://schemas.openxmlformats.org/drawingml/2006/table">
            <a:tbl>
              <a:tblPr firstRow="1" firstCol="1" lastRow="1" lastCol="1" bandRow="1" bandCol="1">
                <a:tableStyleId>{5C22544A-7EE6-4342-B048-85BDC9FD1C3A}</a:tableStyleId>
              </a:tblPr>
              <a:tblGrid>
                <a:gridCol w="3626775">
                  <a:extLst>
                    <a:ext uri="{9D8B030D-6E8A-4147-A177-3AD203B41FA5}">
                      <a16:colId xmlns:a16="http://schemas.microsoft.com/office/drawing/2014/main" val="510169879"/>
                    </a:ext>
                  </a:extLst>
                </a:gridCol>
                <a:gridCol w="1180990">
                  <a:extLst>
                    <a:ext uri="{9D8B030D-6E8A-4147-A177-3AD203B41FA5}">
                      <a16:colId xmlns:a16="http://schemas.microsoft.com/office/drawing/2014/main" val="315604337"/>
                    </a:ext>
                  </a:extLst>
                </a:gridCol>
                <a:gridCol w="1845296">
                  <a:extLst>
                    <a:ext uri="{9D8B030D-6E8A-4147-A177-3AD203B41FA5}">
                      <a16:colId xmlns:a16="http://schemas.microsoft.com/office/drawing/2014/main" val="2584064730"/>
                    </a:ext>
                  </a:extLst>
                </a:gridCol>
                <a:gridCol w="1623860">
                  <a:extLst>
                    <a:ext uri="{9D8B030D-6E8A-4147-A177-3AD203B41FA5}">
                      <a16:colId xmlns:a16="http://schemas.microsoft.com/office/drawing/2014/main" val="2126798859"/>
                    </a:ext>
                  </a:extLst>
                </a:gridCol>
                <a:gridCol w="1781479">
                  <a:extLst>
                    <a:ext uri="{9D8B030D-6E8A-4147-A177-3AD203B41FA5}">
                      <a16:colId xmlns:a16="http://schemas.microsoft.com/office/drawing/2014/main" val="3409153568"/>
                    </a:ext>
                  </a:extLst>
                </a:gridCol>
              </a:tblGrid>
              <a:tr h="547235">
                <a:tc>
                  <a:txBody>
                    <a:bodyPr/>
                    <a:lstStyle/>
                    <a:p>
                      <a:pPr marL="0" marR="0" indent="0" algn="l" defTabSz="979794" rtl="0" eaLnBrk="1" fontAlgn="auto" latinLnBrk="0" hangingPunct="1">
                        <a:lnSpc>
                          <a:spcPct val="100000"/>
                        </a:lnSpc>
                        <a:spcBef>
                          <a:spcPts val="200"/>
                        </a:spcBef>
                        <a:spcAft>
                          <a:spcPts val="200"/>
                        </a:spcAft>
                        <a:buClrTx/>
                        <a:buSzTx/>
                        <a:buFontTx/>
                        <a:buNone/>
                        <a:tabLst/>
                        <a:defRPr/>
                      </a:pPr>
                      <a:r>
                        <a:rPr lang="en-ZA" sz="2000" b="1" dirty="0">
                          <a:solidFill>
                            <a:schemeClr val="tx1"/>
                          </a:solidFill>
                          <a:effectLst/>
                          <a:latin typeface="Arial" panose="020B0604020202020204" pitchFamily="34" charset="0"/>
                          <a:ea typeface="+mn-ea"/>
                          <a:cs typeface="Arial" panose="020B0604020202020204" pitchFamily="34" charset="0"/>
                        </a:rPr>
                        <a:t>Compliance</a:t>
                      </a:r>
                      <a:r>
                        <a:rPr lang="en-ZA" sz="2000" b="1" baseline="0" dirty="0">
                          <a:solidFill>
                            <a:schemeClr val="tx1"/>
                          </a:solidFill>
                          <a:effectLst/>
                          <a:latin typeface="Arial" panose="020B0604020202020204" pitchFamily="34" charset="0"/>
                          <a:ea typeface="+mn-ea"/>
                          <a:cs typeface="Arial" panose="020B0604020202020204" pitchFamily="34" charset="0"/>
                        </a:rPr>
                        <a:t> with legislations</a:t>
                      </a:r>
                      <a:endParaRPr lang="en-ZA"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gn="ctr">
                        <a:spcBef>
                          <a:spcPts val="200"/>
                        </a:spcBef>
                        <a:spcAft>
                          <a:spcPts val="200"/>
                        </a:spcAft>
                      </a:pPr>
                      <a:r>
                        <a:rPr lang="en-ZA" sz="1800" dirty="0">
                          <a:solidFill>
                            <a:schemeClr val="tx1"/>
                          </a:solidFill>
                          <a:effectLst/>
                        </a:rPr>
                        <a:t>Movement</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gn="ctr">
                        <a:spcBef>
                          <a:spcPts val="200"/>
                        </a:spcBef>
                        <a:spcAft>
                          <a:spcPts val="200"/>
                        </a:spcAft>
                      </a:pPr>
                      <a:r>
                        <a:rPr lang="en-ZA" sz="2000" dirty="0">
                          <a:solidFill>
                            <a:schemeClr val="tx1"/>
                          </a:solidFill>
                          <a:effectLst/>
                        </a:rPr>
                        <a:t>2018/19</a:t>
                      </a:r>
                      <a:endParaRPr lang="en-ZA"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gn="ctr">
                        <a:spcBef>
                          <a:spcPts val="200"/>
                        </a:spcBef>
                        <a:spcAft>
                          <a:spcPts val="200"/>
                        </a:spcAft>
                      </a:pPr>
                      <a:r>
                        <a:rPr lang="en-ZA" sz="1800" dirty="0">
                          <a:solidFill>
                            <a:schemeClr val="tx1"/>
                          </a:solidFill>
                          <a:effectLst/>
                        </a:rPr>
                        <a:t>2017/18</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gn="ctr">
                        <a:spcBef>
                          <a:spcPts val="200"/>
                        </a:spcBef>
                        <a:spcAft>
                          <a:spcPts val="200"/>
                        </a:spcAft>
                      </a:pPr>
                      <a:r>
                        <a:rPr lang="en-ZA" sz="1800" dirty="0">
                          <a:solidFill>
                            <a:schemeClr val="tx1"/>
                          </a:solidFill>
                          <a:effectLst/>
                        </a:rPr>
                        <a:t>2016/17</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349062398"/>
                  </a:ext>
                </a:extLst>
              </a:tr>
              <a:tr h="590395">
                <a:tc>
                  <a:txBody>
                    <a:bodyPr/>
                    <a:lstStyle/>
                    <a:p>
                      <a:pPr>
                        <a:spcAft>
                          <a:spcPts val="600"/>
                        </a:spcAft>
                      </a:pPr>
                      <a:r>
                        <a:rPr lang="en-ZA" sz="1800" b="0" dirty="0">
                          <a:solidFill>
                            <a:schemeClr val="tx1"/>
                          </a:solidFill>
                          <a:effectLst/>
                          <a:latin typeface="Arial" panose="020B0604020202020204" pitchFamily="34" charset="0"/>
                          <a:cs typeface="Arial" panose="020B0604020202020204" pitchFamily="34" charset="0"/>
                        </a:rPr>
                        <a:t>Annual</a:t>
                      </a:r>
                      <a:r>
                        <a:rPr lang="en-ZA" sz="1800" b="0" baseline="0" dirty="0">
                          <a:solidFill>
                            <a:schemeClr val="tx1"/>
                          </a:solidFill>
                          <a:effectLst/>
                          <a:latin typeface="Arial" panose="020B0604020202020204" pitchFamily="34" charset="0"/>
                          <a:cs typeface="Arial" panose="020B0604020202020204" pitchFamily="34" charset="0"/>
                        </a:rPr>
                        <a:t> f</a:t>
                      </a:r>
                      <a:r>
                        <a:rPr lang="en-ZA" sz="1800" b="0" dirty="0">
                          <a:solidFill>
                            <a:schemeClr val="tx1"/>
                          </a:solidFill>
                          <a:effectLst/>
                          <a:latin typeface="Arial" panose="020B0604020202020204" pitchFamily="34" charset="0"/>
                          <a:cs typeface="Arial" panose="020B0604020202020204" pitchFamily="34" charset="0"/>
                        </a:rPr>
                        <a:t>inancial statements (material findings)</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r>
                        <a:rPr lang="en-US" sz="1600" b="1" dirty="0">
                          <a:solidFill>
                            <a:schemeClr val="tx1"/>
                          </a:solidFill>
                          <a:effectLst/>
                          <a:latin typeface="Arial" panose="020B0604020202020204" pitchFamily="34" charset="0"/>
                          <a:cs typeface="Arial" panose="020B0604020202020204" pitchFamily="34" charset="0"/>
                        </a:rPr>
                        <a:t>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682377"/>
                  </a:ext>
                </a:extLst>
              </a:tr>
              <a:tr h="609600">
                <a:tc>
                  <a:txBody>
                    <a:bodyPr/>
                    <a:lstStyle/>
                    <a:p>
                      <a:pPr>
                        <a:spcAft>
                          <a:spcPts val="600"/>
                        </a:spcAft>
                      </a:pPr>
                      <a:r>
                        <a:rPr lang="en-ZA" sz="1800" b="0" dirty="0">
                          <a:solidFill>
                            <a:schemeClr val="tx1"/>
                          </a:solidFill>
                          <a:effectLst/>
                          <a:latin typeface="Arial" panose="020B0604020202020204" pitchFamily="34" charset="0"/>
                          <a:cs typeface="Arial" panose="020B0604020202020204" pitchFamily="34" charset="0"/>
                        </a:rPr>
                        <a:t>Procurement and contract management  (material findings)</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ea typeface="+mn-ea"/>
                          <a:cs typeface="Arial" panose="020B0604020202020204" pitchFamily="34" charset="0"/>
                        </a:rPr>
                        <a:t>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Two</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r>
                        <a:rPr lang="en-US" sz="1600" b="1" dirty="0">
                          <a:solidFill>
                            <a:schemeClr val="tx1"/>
                          </a:solidFill>
                          <a:effectLst/>
                          <a:latin typeface="Arial" panose="020B0604020202020204" pitchFamily="34" charset="0"/>
                          <a:cs typeface="Arial" panose="020B0604020202020204" pitchFamily="34" charset="0"/>
                        </a:rPr>
                        <a:t>Two</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7251626"/>
                  </a:ext>
                </a:extLst>
              </a:tr>
              <a:tr h="962641">
                <a:tc>
                  <a:txBody>
                    <a:bodyPr/>
                    <a:lstStyle/>
                    <a:p>
                      <a:pPr>
                        <a:spcAft>
                          <a:spcPts val="600"/>
                        </a:spcAft>
                      </a:pPr>
                      <a:r>
                        <a:rPr lang="en-ZA" sz="1800" b="0" dirty="0">
                          <a:solidFill>
                            <a:schemeClr val="tx1"/>
                          </a:solidFill>
                          <a:effectLst/>
                          <a:latin typeface="Arial" panose="020B0604020202020204" pitchFamily="34" charset="0"/>
                          <a:cs typeface="Arial" panose="020B0604020202020204" pitchFamily="34" charset="0"/>
                        </a:rPr>
                        <a:t>Strategic planning and performance management  (material findings)</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None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79794" rtl="0" eaLnBrk="1" fontAlgn="auto" latinLnBrk="0" hangingPunct="1">
                        <a:lnSpc>
                          <a:spcPct val="100000"/>
                        </a:lnSpc>
                        <a:spcBef>
                          <a:spcPts val="200"/>
                        </a:spcBef>
                        <a:spcAft>
                          <a:spcPts val="20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r>
                        <a:rPr lang="en-US" sz="1600" b="1" dirty="0">
                          <a:solidFill>
                            <a:schemeClr val="tx1"/>
                          </a:solidFill>
                          <a:effectLst/>
                          <a:latin typeface="Arial" panose="020B0604020202020204" pitchFamily="34" charset="0"/>
                          <a:cs typeface="Arial" panose="020B0604020202020204" pitchFamily="34" charset="0"/>
                        </a:rPr>
                        <a:t>Two</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7366671"/>
                  </a:ext>
                </a:extLst>
              </a:tr>
              <a:tr h="762000">
                <a:tc>
                  <a:txBody>
                    <a:bodyPr/>
                    <a:lstStyle/>
                    <a:p>
                      <a:pPr>
                        <a:spcAft>
                          <a:spcPts val="600"/>
                        </a:spcAft>
                      </a:pPr>
                      <a:r>
                        <a:rPr lang="en-ZA" sz="1800" b="0" dirty="0">
                          <a:solidFill>
                            <a:schemeClr val="tx1"/>
                          </a:solidFill>
                          <a:effectLst/>
                          <a:latin typeface="Arial" panose="020B0604020202020204" pitchFamily="34" charset="0"/>
                          <a:cs typeface="Arial" panose="020B0604020202020204" pitchFamily="34" charset="0"/>
                        </a:rPr>
                        <a:t>Expenditure management  (material findings)</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None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r>
                        <a:rPr lang="en-US" sz="1600" b="1" dirty="0">
                          <a:solidFill>
                            <a:schemeClr val="tx1"/>
                          </a:solidFill>
                          <a:effectLst/>
                          <a:latin typeface="Arial" panose="020B0604020202020204" pitchFamily="34" charset="0"/>
                          <a:cs typeface="Arial" panose="020B0604020202020204" pitchFamily="34" charset="0"/>
                        </a:rPr>
                        <a:t>None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1817037"/>
                  </a:ext>
                </a:extLst>
              </a:tr>
              <a:tr h="998670">
                <a:tc>
                  <a:txBody>
                    <a:bodyPr/>
                    <a:lstStyle/>
                    <a:p>
                      <a:pPr>
                        <a:spcAft>
                          <a:spcPts val="600"/>
                        </a:spcAft>
                      </a:pPr>
                      <a:r>
                        <a:rPr lang="en-ZA" sz="1800" b="0" dirty="0">
                          <a:solidFill>
                            <a:schemeClr val="tx1"/>
                          </a:solidFill>
                          <a:effectLst/>
                          <a:latin typeface="Arial" panose="020B0604020202020204" pitchFamily="34" charset="0"/>
                          <a:ea typeface="+mn-ea"/>
                          <a:cs typeface="Arial" panose="020B0604020202020204" pitchFamily="34" charset="0"/>
                        </a:rPr>
                        <a:t>Consequence </a:t>
                      </a:r>
                      <a:r>
                        <a:rPr lang="en-ZA" sz="1800" b="0" baseline="0" dirty="0">
                          <a:solidFill>
                            <a:schemeClr val="tx1"/>
                          </a:solidFill>
                          <a:effectLst/>
                          <a:latin typeface="Arial" panose="020B0604020202020204" pitchFamily="34" charset="0"/>
                          <a:ea typeface="+mn-ea"/>
                          <a:cs typeface="Arial" panose="020B0604020202020204" pitchFamily="34" charset="0"/>
                        </a:rPr>
                        <a:t>management</a:t>
                      </a:r>
                      <a:r>
                        <a:rPr lang="en-ZA" sz="1800" b="0" dirty="0">
                          <a:solidFill>
                            <a:schemeClr val="tx1"/>
                          </a:solidFill>
                          <a:effectLst/>
                          <a:latin typeface="Arial" panose="020B0604020202020204" pitchFamily="34" charset="0"/>
                          <a:cs typeface="Arial" panose="020B0604020202020204" pitchFamily="34" charset="0"/>
                        </a:rPr>
                        <a:t> (material findings)</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Two</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79794" rtl="0" eaLnBrk="1" fontAlgn="auto" latinLnBrk="0" hangingPunct="1">
                        <a:lnSpc>
                          <a:spcPct val="100000"/>
                        </a:lnSpc>
                        <a:spcBef>
                          <a:spcPts val="200"/>
                        </a:spcBef>
                        <a:spcAft>
                          <a:spcPts val="20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None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79794" rtl="0" eaLnBrk="1" fontAlgn="auto" latinLnBrk="0" hangingPunct="1">
                        <a:lnSpc>
                          <a:spcPct val="100000"/>
                        </a:lnSpc>
                        <a:spcBef>
                          <a:spcPts val="300"/>
                        </a:spcBef>
                        <a:spcAft>
                          <a:spcPts val="30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None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2343660"/>
                  </a:ext>
                </a:extLst>
              </a:tr>
            </a:tbl>
          </a:graphicData>
        </a:graphic>
      </p:graphicFrame>
      <p:sp>
        <p:nvSpPr>
          <p:cNvPr id="4" name="Rectangle 7"/>
          <p:cNvSpPr>
            <a:spLocks noChangeArrowheads="1"/>
          </p:cNvSpPr>
          <p:nvPr/>
        </p:nvSpPr>
        <p:spPr bwMode="auto">
          <a:xfrm>
            <a:off x="634072" y="0"/>
            <a:ext cx="13815357" cy="4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0" y="-202577"/>
            <a:ext cx="10383838" cy="1701787"/>
            <a:chOff x="1" y="-116283"/>
            <a:chExt cx="7625080" cy="929982"/>
          </a:xfrm>
        </p:grpSpPr>
        <p:grpSp>
          <p:nvGrpSpPr>
            <p:cNvPr id="6" name="Group 5"/>
            <p:cNvGrpSpPr/>
            <p:nvPr/>
          </p:nvGrpSpPr>
          <p:grpSpPr>
            <a:xfrm>
              <a:off x="1" y="-116283"/>
              <a:ext cx="7625080" cy="742928"/>
              <a:chOff x="-21945" y="-116283"/>
              <a:chExt cx="7625080" cy="742928"/>
            </a:xfrm>
          </p:grpSpPr>
          <p:sp>
            <p:nvSpPr>
              <p:cNvPr id="8" name="Rectangle 7"/>
              <p:cNvSpPr/>
              <p:nvPr/>
            </p:nvSpPr>
            <p:spPr>
              <a:xfrm>
                <a:off x="-21945" y="0"/>
                <a:ext cx="7625080" cy="626645"/>
              </a:xfrm>
              <a:prstGeom prst="rect">
                <a:avLst/>
              </a:prstGeom>
              <a:solidFill>
                <a:srgbClr val="928073"/>
              </a:solidFill>
              <a:ln w="762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1362"/>
              <p:cNvSpPr txBox="1"/>
              <p:nvPr/>
            </p:nvSpPr>
            <p:spPr>
              <a:xfrm>
                <a:off x="-21945" y="-116283"/>
                <a:ext cx="5868036" cy="6261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1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spcAft>
                    <a:spcPts val="0"/>
                  </a:spcAft>
                </a:pPr>
                <a:endParaRPr lang="en-ZA" sz="1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ZA" sz="24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Dr Nkosazana Dlamini-Zuma</a:t>
                </a:r>
                <a:r>
                  <a:rPr lang="en-ZA" sz="24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Municipality- </a:t>
                </a:r>
              </a:p>
              <a:p>
                <a:pPr>
                  <a:spcAft>
                    <a:spcPts val="0"/>
                  </a:spcAft>
                </a:pPr>
                <a:r>
                  <a:rPr lang="en-ZA" sz="2400" i="1" kern="1200" dirty="0">
                    <a:solidFill>
                      <a:srgbClr val="B8CCE4"/>
                    </a:solidFill>
                    <a:effectLst/>
                    <a:latin typeface="Century Gothic" panose="020B0502020202020204" pitchFamily="34" charset="0"/>
                    <a:ea typeface="Century Gothic" panose="020B0502020202020204" pitchFamily="34" charset="0"/>
                    <a:cs typeface="Century Gothic" panose="020B0502020202020204" pitchFamily="34" charset="0"/>
                  </a:rPr>
                  <a:t>TABLING briefing note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2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Text Box 1363"/>
              <p:cNvSpPr txBox="1"/>
              <p:nvPr/>
            </p:nvSpPr>
            <p:spPr>
              <a:xfrm>
                <a:off x="5836000" y="196820"/>
                <a:ext cx="1757043" cy="34890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200"/>
                  </a:spcAft>
                </a:pPr>
                <a:r>
                  <a:rPr lang="en-ZA" sz="2400" b="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MFMA </a:t>
                </a:r>
                <a:r>
                  <a:rPr lang="en-ZA" sz="2400" b="0" i="1" dirty="0">
                    <a:solidFill>
                      <a:srgbClr val="C1B7AF"/>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2400" b="1" dirty="0">
                  <a:solidFill>
                    <a:srgbClr val="937464"/>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r">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Rectangle 6"/>
            <p:cNvSpPr/>
            <p:nvPr/>
          </p:nvSpPr>
          <p:spPr>
            <a:xfrm>
              <a:off x="1" y="614548"/>
              <a:ext cx="7625079" cy="199151"/>
            </a:xfrm>
            <a:prstGeom prst="rect">
              <a:avLst/>
            </a:prstGeom>
            <a:solidFill>
              <a:srgbClr val="C1B7A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1" name="Rectangle 10"/>
          <p:cNvSpPr>
            <a:spLocks noChangeArrowheads="1"/>
          </p:cNvSpPr>
          <p:nvPr/>
        </p:nvSpPr>
        <p:spPr bwMode="auto">
          <a:xfrm>
            <a:off x="634072" y="457199"/>
            <a:ext cx="13815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8" name="Picture 17"/>
          <p:cNvPicPr/>
          <p:nvPr/>
        </p:nvPicPr>
        <p:blipFill>
          <a:blip r:embed="rId3" cstate="print"/>
          <a:stretch>
            <a:fillRect/>
          </a:stretch>
        </p:blipFill>
        <p:spPr>
          <a:xfrm>
            <a:off x="4237023" y="2300088"/>
            <a:ext cx="228417" cy="137160"/>
          </a:xfrm>
          <a:prstGeom prst="rect">
            <a:avLst/>
          </a:prstGeom>
        </p:spPr>
      </p:pic>
      <p:pic>
        <p:nvPicPr>
          <p:cNvPr id="25" name="Picture 24"/>
          <p:cNvPicPr/>
          <p:nvPr/>
        </p:nvPicPr>
        <p:blipFill>
          <a:blip r:embed="rId4" cstate="print"/>
          <a:stretch>
            <a:fillRect/>
          </a:stretch>
        </p:blipFill>
        <p:spPr>
          <a:xfrm>
            <a:off x="4293291" y="3708901"/>
            <a:ext cx="190500" cy="190500"/>
          </a:xfrm>
          <a:prstGeom prst="rect">
            <a:avLst/>
          </a:prstGeom>
        </p:spPr>
      </p:pic>
      <p:pic>
        <p:nvPicPr>
          <p:cNvPr id="26" name="Picture 2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3601" y="4476436"/>
            <a:ext cx="175260" cy="198120"/>
          </a:xfrm>
          <a:prstGeom prst="rect">
            <a:avLst/>
          </a:prstGeom>
          <a:noFill/>
          <a:ln>
            <a:noFill/>
          </a:ln>
        </p:spPr>
      </p:pic>
      <p:sp>
        <p:nvSpPr>
          <p:cNvPr id="14" name="Slide Number Placeholder 13"/>
          <p:cNvSpPr>
            <a:spLocks noGrp="1"/>
          </p:cNvSpPr>
          <p:nvPr>
            <p:ph type="sldNum" sz="quarter" idx="12"/>
          </p:nvPr>
        </p:nvSpPr>
        <p:spPr/>
        <p:txBody>
          <a:bodyPr/>
          <a:lstStyle/>
          <a:p>
            <a:fld id="{6434ABD1-81A3-44C0-ADD6-DB07EAD19A43}" type="slidenum">
              <a:rPr lang="en-US" smtClean="0"/>
              <a:pPr/>
              <a:t>9</a:t>
            </a:fld>
            <a:endParaRPr lang="en-US" dirty="0"/>
          </a:p>
        </p:txBody>
      </p:sp>
      <p:pic>
        <p:nvPicPr>
          <p:cNvPr id="20" name="Picture 19"/>
          <p:cNvPicPr/>
          <p:nvPr/>
        </p:nvPicPr>
        <p:blipFill>
          <a:blip r:embed="rId4" cstate="print"/>
          <a:stretch>
            <a:fillRect/>
          </a:stretch>
        </p:blipFill>
        <p:spPr>
          <a:xfrm>
            <a:off x="4274940" y="2849292"/>
            <a:ext cx="190500" cy="190500"/>
          </a:xfrm>
          <a:prstGeom prst="rect">
            <a:avLst/>
          </a:prstGeom>
        </p:spPr>
      </p:pic>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0911" y="5428535"/>
            <a:ext cx="175260" cy="198120"/>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699202612"/>
              </p:ext>
            </p:extLst>
          </p:nvPr>
        </p:nvGraphicFramePr>
        <p:xfrm>
          <a:off x="162718" y="5944320"/>
          <a:ext cx="10058400" cy="998670"/>
        </p:xfrm>
        <a:graphic>
          <a:graphicData uri="http://schemas.openxmlformats.org/drawingml/2006/table">
            <a:tbl>
              <a:tblPr firstRow="1" firstCol="1" lastRow="1" lastCol="1" bandRow="1" bandCol="1">
                <a:tableStyleId>{5C22544A-7EE6-4342-B048-85BDC9FD1C3A}</a:tableStyleId>
              </a:tblPr>
              <a:tblGrid>
                <a:gridCol w="3626775">
                  <a:extLst>
                    <a:ext uri="{9D8B030D-6E8A-4147-A177-3AD203B41FA5}">
                      <a16:colId xmlns:a16="http://schemas.microsoft.com/office/drawing/2014/main" val="3544163033"/>
                    </a:ext>
                  </a:extLst>
                </a:gridCol>
                <a:gridCol w="1180990">
                  <a:extLst>
                    <a:ext uri="{9D8B030D-6E8A-4147-A177-3AD203B41FA5}">
                      <a16:colId xmlns:a16="http://schemas.microsoft.com/office/drawing/2014/main" val="258266687"/>
                    </a:ext>
                  </a:extLst>
                </a:gridCol>
                <a:gridCol w="1845296">
                  <a:extLst>
                    <a:ext uri="{9D8B030D-6E8A-4147-A177-3AD203B41FA5}">
                      <a16:colId xmlns:a16="http://schemas.microsoft.com/office/drawing/2014/main" val="197187091"/>
                    </a:ext>
                  </a:extLst>
                </a:gridCol>
                <a:gridCol w="1623860">
                  <a:extLst>
                    <a:ext uri="{9D8B030D-6E8A-4147-A177-3AD203B41FA5}">
                      <a16:colId xmlns:a16="http://schemas.microsoft.com/office/drawing/2014/main" val="259810881"/>
                    </a:ext>
                  </a:extLst>
                </a:gridCol>
                <a:gridCol w="1781479">
                  <a:extLst>
                    <a:ext uri="{9D8B030D-6E8A-4147-A177-3AD203B41FA5}">
                      <a16:colId xmlns:a16="http://schemas.microsoft.com/office/drawing/2014/main" val="1626377943"/>
                    </a:ext>
                  </a:extLst>
                </a:gridCol>
              </a:tblGrid>
              <a:tr h="998670">
                <a:tc>
                  <a:txBody>
                    <a:bodyPr/>
                    <a:lstStyle/>
                    <a:p>
                      <a:pPr>
                        <a:spcAft>
                          <a:spcPts val="600"/>
                        </a:spcAft>
                      </a:pPr>
                      <a:r>
                        <a:rPr lang="en-ZA" sz="1800" b="0" dirty="0">
                          <a:solidFill>
                            <a:schemeClr val="tx1"/>
                          </a:solidFill>
                          <a:effectLst/>
                          <a:latin typeface="Arial" panose="020B0604020202020204" pitchFamily="34" charset="0"/>
                          <a:ea typeface="+mn-ea"/>
                          <a:cs typeface="Arial" panose="020B0604020202020204" pitchFamily="34" charset="0"/>
                        </a:rPr>
                        <a:t>Asset </a:t>
                      </a:r>
                      <a:r>
                        <a:rPr lang="en-ZA" sz="1800" b="0" baseline="0" dirty="0">
                          <a:solidFill>
                            <a:schemeClr val="tx1"/>
                          </a:solidFill>
                          <a:effectLst/>
                          <a:latin typeface="Arial" panose="020B0604020202020204" pitchFamily="34" charset="0"/>
                          <a:ea typeface="+mn-ea"/>
                          <a:cs typeface="Arial" panose="020B0604020202020204" pitchFamily="34" charset="0"/>
                        </a:rPr>
                        <a:t>management</a:t>
                      </a:r>
                      <a:r>
                        <a:rPr lang="en-ZA" sz="1800" b="0" dirty="0">
                          <a:solidFill>
                            <a:schemeClr val="tx1"/>
                          </a:solidFill>
                          <a:effectLst/>
                          <a:latin typeface="Arial" panose="020B0604020202020204" pitchFamily="34" charset="0"/>
                          <a:cs typeface="Arial" panose="020B0604020202020204" pitchFamily="34" charset="0"/>
                        </a:rPr>
                        <a:t> </a:t>
                      </a:r>
                    </a:p>
                    <a:p>
                      <a:pPr>
                        <a:spcAft>
                          <a:spcPts val="600"/>
                        </a:spcAft>
                      </a:pPr>
                      <a:r>
                        <a:rPr lang="en-ZA" sz="1800" b="0" dirty="0">
                          <a:solidFill>
                            <a:schemeClr val="tx1"/>
                          </a:solidFill>
                          <a:effectLst/>
                          <a:latin typeface="Arial" panose="020B0604020202020204" pitchFamily="34" charset="0"/>
                          <a:cs typeface="Arial" panose="020B0604020202020204" pitchFamily="34" charset="0"/>
                        </a:rPr>
                        <a:t>(material findings)</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300"/>
                        </a:spcBef>
                        <a:spcAft>
                          <a:spcPts val="300"/>
                        </a:spcAft>
                      </a:pP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en-US" sz="1600" b="1" dirty="0">
                          <a:solidFill>
                            <a:schemeClr val="tx1"/>
                          </a:solidFill>
                          <a:effectLst/>
                          <a:latin typeface="Arial" panose="020B0604020202020204" pitchFamily="34" charset="0"/>
                          <a:cs typeface="Arial" panose="020B0604020202020204" pitchFamily="34" charset="0"/>
                        </a:rPr>
                        <a:t>None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79794" rtl="0" eaLnBrk="1" fontAlgn="auto" latinLnBrk="0" hangingPunct="1">
                        <a:lnSpc>
                          <a:spcPct val="100000"/>
                        </a:lnSpc>
                        <a:spcBef>
                          <a:spcPts val="200"/>
                        </a:spcBef>
                        <a:spcAft>
                          <a:spcPts val="20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79794" rtl="0" eaLnBrk="1" fontAlgn="auto" latinLnBrk="0" hangingPunct="1">
                        <a:lnSpc>
                          <a:spcPct val="100000"/>
                        </a:lnSpc>
                        <a:spcBef>
                          <a:spcPts val="300"/>
                        </a:spcBef>
                        <a:spcAft>
                          <a:spcPts val="30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None</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7311734"/>
                  </a:ext>
                </a:extLst>
              </a:tr>
            </a:tbl>
          </a:graphicData>
        </a:graphic>
      </p:graphicFrame>
      <p:pic>
        <p:nvPicPr>
          <p:cNvPr id="22" name="Picture 21"/>
          <p:cNvPicPr/>
          <p:nvPr/>
        </p:nvPicPr>
        <p:blipFill>
          <a:blip r:embed="rId4" cstate="print"/>
          <a:stretch>
            <a:fillRect/>
          </a:stretch>
        </p:blipFill>
        <p:spPr>
          <a:xfrm>
            <a:off x="4263601" y="6407072"/>
            <a:ext cx="190500" cy="190500"/>
          </a:xfrm>
          <a:prstGeom prst="rect">
            <a:avLst/>
          </a:prstGeom>
        </p:spPr>
      </p:pic>
    </p:spTree>
    <p:extLst>
      <p:ext uri="{BB962C8B-B14F-4D97-AF65-F5344CB8AC3E}">
        <p14:creationId xmlns:p14="http://schemas.microsoft.com/office/powerpoint/2010/main" val="38221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port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b9a61e7-e58b-4a0f-a1f0-f0fe15068406">AGSA-1302395545-7400</_dlc_DocId>
    <_dlc_DocIdUrl xmlns="db9a61e7-e58b-4a0f-a1f0-f0fe15068406">
      <Url>http://intranet/sites/SupportServices/ARD/_layouts/15/DocIdRedir.aspx?ID=AGSA-1302395545-7400</Url>
      <Description>AGSA-1302395545-7400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369DFCE2EDD74687E01EEAB0F26C6A" ma:contentTypeVersion="4" ma:contentTypeDescription="Create a new document." ma:contentTypeScope="" ma:versionID="518f1f292a40ba84e826f346b9084765">
  <xsd:schema xmlns:xsd="http://www.w3.org/2001/XMLSchema" xmlns:xs="http://www.w3.org/2001/XMLSchema" xmlns:p="http://schemas.microsoft.com/office/2006/metadata/properties" xmlns:ns2="db9a61e7-e58b-4a0f-a1f0-f0fe15068406" targetNamespace="http://schemas.microsoft.com/office/2006/metadata/properties" ma:root="true" ma:fieldsID="f7bb5dd6b4c282f86f842c3141542cf1" ns2:_="">
    <xsd:import namespace="db9a61e7-e58b-4a0f-a1f0-f0fe1506840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a61e7-e58b-4a0f-a1f0-f0fe150684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67FDA4-6858-43CA-9B31-6B4FD475E23B}">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db9a61e7-e58b-4a0f-a1f0-f0fe1506840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F007D18-5FBC-482D-AA68-165ED26E1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a61e7-e58b-4a0f-a1f0-f0fe15068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14A67D-D313-4E06-BEB4-94A2A2CD3B39}">
  <ds:schemaRefs>
    <ds:schemaRef ds:uri="http://schemas.microsoft.com/sharepoint/events"/>
  </ds:schemaRefs>
</ds:datastoreItem>
</file>

<file path=customXml/itemProps4.xml><?xml version="1.0" encoding="utf-8"?>
<ds:datastoreItem xmlns:ds="http://schemas.openxmlformats.org/officeDocument/2006/customXml" ds:itemID="{171EE2C1-C2E3-47C8-8D18-E93CF033FD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44778</TotalTime>
  <Words>1827</Words>
  <Application>Microsoft Office PowerPoint</Application>
  <PresentationFormat>Custom</PresentationFormat>
  <Paragraphs>428</Paragraphs>
  <Slides>26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vt:lpstr>
      <vt:lpstr>Arial Narrow</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Auditor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Gerharddt</dc:creator>
  <cp:lastModifiedBy>Nqobile N. Vakalisa</cp:lastModifiedBy>
  <cp:revision>3095</cp:revision>
  <cp:lastPrinted>2020-03-23T09:37:53Z</cp:lastPrinted>
  <dcterms:created xsi:type="dcterms:W3CDTF">2014-02-11T09:57:26Z</dcterms:created>
  <dcterms:modified xsi:type="dcterms:W3CDTF">2020-03-23T09:38:20Z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0x010100A1369DFCE2EDD74687E01EEAB0F26C6A</vt:lpwstr>
  </property>
  <property fmtid="{D5CDD505-2E9C-101B-9397-08002B2CF9AE}" pid="3" name="_dlc_DocIdItemGuid">
    <vt:lpwstr>6bda429f-ae60-4915-bc68-b76debb0bd6c</vt:lpwstr>
  </property>
</Properties>
</file>